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9" r:id="rId2"/>
    <p:sldId id="329" r:id="rId3"/>
    <p:sldId id="403" r:id="rId4"/>
    <p:sldId id="404" r:id="rId5"/>
    <p:sldId id="402" r:id="rId6"/>
    <p:sldId id="308" r:id="rId7"/>
    <p:sldId id="325" r:id="rId8"/>
    <p:sldId id="290" r:id="rId9"/>
    <p:sldId id="405" r:id="rId10"/>
    <p:sldId id="292" r:id="rId11"/>
    <p:sldId id="326" r:id="rId12"/>
    <p:sldId id="309" r:id="rId13"/>
    <p:sldId id="310" r:id="rId14"/>
    <p:sldId id="318" r:id="rId15"/>
    <p:sldId id="321" r:id="rId16"/>
    <p:sldId id="319" r:id="rId17"/>
    <p:sldId id="312" r:id="rId18"/>
    <p:sldId id="293" r:id="rId19"/>
    <p:sldId id="323" r:id="rId20"/>
    <p:sldId id="313" r:id="rId21"/>
    <p:sldId id="324" r:id="rId22"/>
    <p:sldId id="316" r:id="rId23"/>
    <p:sldId id="322" r:id="rId24"/>
    <p:sldId id="398" r:id="rId25"/>
    <p:sldId id="399" r:id="rId26"/>
    <p:sldId id="374" r:id="rId27"/>
    <p:sldId id="401" r:id="rId28"/>
    <p:sldId id="377" r:id="rId29"/>
    <p:sldId id="400" r:id="rId30"/>
    <p:sldId id="301" r:id="rId31"/>
  </p:sldIdLst>
  <p:sldSz cx="9144000" cy="5145088"/>
  <p:notesSz cx="68119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355" userDrawn="1">
          <p15:clr>
            <a:srgbClr val="A4A3A4"/>
          </p15:clr>
        </p15:guide>
        <p15:guide id="3" orient="horz" pos="824" userDrawn="1">
          <p15:clr>
            <a:srgbClr val="A4A3A4"/>
          </p15:clr>
        </p15:guide>
        <p15:guide id="4" orient="horz" pos="290" userDrawn="1">
          <p15:clr>
            <a:srgbClr val="A4A3A4"/>
          </p15:clr>
        </p15:guide>
        <p15:guide id="5" orient="horz" pos="1888" userDrawn="1">
          <p15:clr>
            <a:srgbClr val="A4A3A4"/>
          </p15:clr>
        </p15:guide>
        <p15:guide id="6" orient="horz" pos="2419" userDrawn="1">
          <p15:clr>
            <a:srgbClr val="A4A3A4"/>
          </p15:clr>
        </p15:guide>
        <p15:guide id="7" orient="horz" pos="2952" userDrawn="1">
          <p15:clr>
            <a:srgbClr val="A4A3A4"/>
          </p15:clr>
        </p15:guide>
        <p15:guide id="8" pos="1982" userDrawn="1">
          <p15:clr>
            <a:srgbClr val="A4A3A4"/>
          </p15:clr>
        </p15:guide>
        <p15:guide id="9" pos="1085" userDrawn="1">
          <p15:clr>
            <a:srgbClr val="A4A3A4"/>
          </p15:clr>
        </p15:guide>
        <p15:guide id="10" pos="187" userDrawn="1">
          <p15:clr>
            <a:srgbClr val="A4A3A4"/>
          </p15:clr>
        </p15:guide>
        <p15:guide id="11" pos="3778" userDrawn="1">
          <p15:clr>
            <a:srgbClr val="A4A3A4"/>
          </p15:clr>
        </p15:guide>
        <p15:guide id="12" pos="4676" userDrawn="1">
          <p15:clr>
            <a:srgbClr val="A4A3A4"/>
          </p15:clr>
        </p15:guide>
        <p15:guide id="13" pos="55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Brewer (MED - Staff)" initials="DB(-S" lastIdx="2" clrIdx="0">
    <p:extLst>
      <p:ext uri="{19B8F6BF-5375-455C-9EA6-DF929625EA0E}">
        <p15:presenceInfo xmlns:p15="http://schemas.microsoft.com/office/powerpoint/2012/main" userId="S::nsu13cbu@uea.ac.uk::6bc7ff70-afcf-4b28-9941-d24787d284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F0"/>
    <a:srgbClr val="FFE7F5"/>
    <a:srgbClr val="E1007D"/>
    <a:srgbClr val="EC0A8A"/>
    <a:srgbClr val="96969B"/>
    <a:srgbClr val="00A0F0"/>
    <a:srgbClr val="0CACEF"/>
    <a:srgbClr val="7A7B7E"/>
    <a:srgbClr val="A6A7AA"/>
    <a:srgbClr val="7E41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5" autoAdjust="0"/>
    <p:restoredTop sz="66535" autoAdjust="0"/>
  </p:normalViewPr>
  <p:slideViewPr>
    <p:cSldViewPr snapToGrid="0">
      <p:cViewPr varScale="1">
        <p:scale>
          <a:sx n="93" d="100"/>
          <a:sy n="93" d="100"/>
        </p:scale>
        <p:origin x="2272" y="200"/>
      </p:cViewPr>
      <p:guideLst>
        <p:guide pos="2880"/>
        <p:guide orient="horz" pos="1355"/>
        <p:guide orient="horz" pos="824"/>
        <p:guide orient="horz" pos="290"/>
        <p:guide orient="horz" pos="1888"/>
        <p:guide orient="horz" pos="2419"/>
        <p:guide orient="horz" pos="2952"/>
        <p:guide pos="1982"/>
        <p:guide pos="1085"/>
        <p:guide pos="187"/>
        <p:guide pos="3778"/>
        <p:guide pos="4676"/>
        <p:guide pos="5573"/>
      </p:guideLst>
    </p:cSldViewPr>
  </p:slideViewPr>
  <p:outlineViewPr>
    <p:cViewPr>
      <p:scale>
        <a:sx n="33" d="100"/>
        <a:sy n="33" d="100"/>
      </p:scale>
      <p:origin x="0" y="-1074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8536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7CB6B-C5F8-4637-8E12-F0A6BC58457F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8536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046DB-C0BB-4101-9EAD-7568519787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09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8536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63684-98EF-4DD2-A901-CBEABF3169CF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197" y="4784835"/>
            <a:ext cx="544957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8536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FA74-7C61-457B-A590-78B130BBCB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86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mr.asm.org/content/27/3/463#sec-2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cbi.nlm.nih.gov/pmc/articles/PMC5597731/" TargetMode="External"/><Relationship Id="rId4" Type="http://schemas.openxmlformats.org/officeDocument/2006/relationships/hyperlink" Target="https://www.britannica.com/biography/Peyton-Rou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myself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05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Maria from David’s group is looking at the connection between viruses and the mutational landscape in more depth.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551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618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Binners</a:t>
            </a:r>
            <a:r>
              <a:rPr lang="en-US" dirty="0"/>
              <a:t>: What is it and how specifically can we identify it?</a:t>
            </a:r>
          </a:p>
          <a:p>
            <a:r>
              <a:rPr lang="en-US" dirty="0"/>
              <a:t>Each tool has a weird and wonderful way of classifying --- </a:t>
            </a:r>
            <a:r>
              <a:rPr lang="en-US" dirty="0" err="1"/>
              <a:t>ie</a:t>
            </a:r>
            <a:r>
              <a:rPr lang="en-US" dirty="0"/>
              <a:t> Kaiju translates in 6 reading frames before classifying</a:t>
            </a:r>
          </a:p>
          <a:p>
            <a:r>
              <a:rPr lang="en-US" dirty="0"/>
              <a:t>mOTUs2 and Kraken performed well at GENUS</a:t>
            </a:r>
          </a:p>
          <a:p>
            <a:endParaRPr lang="en-US" dirty="0"/>
          </a:p>
          <a:p>
            <a:r>
              <a:rPr lang="en-US" dirty="0"/>
              <a:t>F1 is the harmonic mean of precision (PPV) and recall (Sensitivity)</a:t>
            </a:r>
          </a:p>
        </p:txBody>
      </p:sp>
    </p:spTree>
    <p:extLst>
      <p:ext uri="{BB962C8B-B14F-4D97-AF65-F5344CB8AC3E}">
        <p14:creationId xmlns:p14="http://schemas.microsoft.com/office/powerpoint/2010/main" val="144867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Kitome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Preparation in unclean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Between sample splash.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945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912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4E97E-2A68-44D8-BDCB-7CFBA91E988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946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Huge batch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Appears diminished when looking at 30 prostate cancer associated bacteria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Appears to be grouping by ABBS positive samples</a:t>
            </a:r>
          </a:p>
        </p:txBody>
      </p:sp>
    </p:spTree>
    <p:extLst>
      <p:ext uri="{BB962C8B-B14F-4D97-AF65-F5344CB8AC3E}">
        <p14:creationId xmlns:p14="http://schemas.microsoft.com/office/powerpoint/2010/main" val="37520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66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Discovering new bacteria is labour intensive, dependent on successful isolation and culture.</a:t>
            </a:r>
          </a:p>
          <a:p>
            <a:r>
              <a:rPr lang="en-GB" dirty="0"/>
              <a:t>We have shown that bacterial genomes can be assembles from cancer WGS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11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 Abe to say a bit about his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92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The first infectious source of cancer was</a:t>
            </a:r>
            <a:r>
              <a:rPr lang="en-GB" b="0" i="0" u="none" strike="noStrike" dirty="0">
                <a:solidFill>
                  <a:srgbClr val="0079A5"/>
                </a:solidFill>
                <a:effectLst/>
                <a:latin typeface="Source Serif Pro" panose="020F0502020204030204" pitchFamily="34" charset="0"/>
                <a:hlinkClick r:id="rId3"/>
              </a:rPr>
              <a:t> discovered in 1911</a:t>
            </a:r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, when a virus was first associated with cancer in chickens.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Frances Peyton Rous, a virologist at </a:t>
            </a:r>
            <a:r>
              <a:rPr lang="en-GB" b="0" i="0" u="none" strike="noStrike" dirty="0">
                <a:solidFill>
                  <a:srgbClr val="0079A5"/>
                </a:solidFill>
                <a:effectLst/>
                <a:latin typeface="Source Serif Pro" panose="020F0502020204030204" pitchFamily="34" charset="0"/>
                <a:hlinkClick r:id="rId4"/>
              </a:rPr>
              <a:t>Rockefeller Institute for Medical Research</a:t>
            </a:r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, transferred bacteria-free and cell-free extracts from a chicken with a lump in its breast to a healthy chicken.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Much to his surprise, the recipient chicken grew a cancer.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This led to the designation of RSV (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Rous sarcoma virus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GB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as the first known tumour virus and to the recognition of a new paradigm in cancer research—the virus-induced cancer.</a:t>
            </a:r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But at the time it was dismissed by most scientists at the time and Rous terminated research on RSV only a few years later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Rous later (55 years) received the </a:t>
            </a:r>
            <a:r>
              <a:rPr lang="en-GB" b="0" i="0" u="none" strike="noStrike" dirty="0">
                <a:solidFill>
                  <a:srgbClr val="0079A5"/>
                </a:solidFill>
                <a:effectLst/>
                <a:latin typeface="Source Serif Pro" panose="020F0502020204030204" pitchFamily="34" charset="0"/>
                <a:hlinkClick r:id="rId5"/>
              </a:rPr>
              <a:t>1966 Nobel Prize</a:t>
            </a:r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 for his discovery of tumour-inducing viruses.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Temin and Baltimore proved the mechanism by which this virus could cause cancer by reserve transcribing RNA and insertion into the hosts DNA.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910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ones with IARC (International agency for research in cancer - </a:t>
            </a:r>
            <a:r>
              <a:rPr lang="en-GB" b="0" i="0" dirty="0">
                <a:solidFill>
                  <a:srgbClr val="2B3256"/>
                </a:solidFill>
                <a:effectLst/>
                <a:latin typeface="Object Sans"/>
              </a:rPr>
              <a:t>is the specialised cancer agency of the World Health Organization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classifications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Strongest evidence shown in 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1 – Carcinogenic to humans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2A – Probably carcinogenic to humans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than 4 in 10 stomach cancer cases in the UK  caused by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H. pylori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30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HPV vaccine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Given in UK since 2008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reduced pre-cancerous cervical disease in women by 71%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Likely to prevent most cases of cervical cancer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www.csis.org</a:t>
            </a:r>
            <a:r>
              <a:rPr lang="en-GB" dirty="0"/>
              <a:t>/analysis/unrealized-promise-</a:t>
            </a:r>
            <a:r>
              <a:rPr lang="en-GB" dirty="0" err="1"/>
              <a:t>hpv</a:t>
            </a:r>
            <a:r>
              <a:rPr lang="en-GB" dirty="0"/>
              <a:t>-vaccination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30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HPV 16 and 18 can immortalize cell lines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vitro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r>
              <a:rPr lang="en-US" dirty="0"/>
              <a:t>E6 oncoprotein inhibits P53</a:t>
            </a:r>
          </a:p>
          <a:p>
            <a:r>
              <a:rPr lang="en-US" dirty="0"/>
              <a:t>E7 oncoprotein binds to Rb preventing </a:t>
            </a:r>
            <a:r>
              <a:rPr lang="en-US" dirty="0" err="1"/>
              <a:t>tumour</a:t>
            </a:r>
            <a:r>
              <a:rPr lang="en-US" dirty="0"/>
              <a:t> suppression and driving proliferation by activating transcription factors</a:t>
            </a:r>
          </a:p>
          <a:p>
            <a:endParaRPr lang="en-US" dirty="0"/>
          </a:p>
          <a:p>
            <a:r>
              <a:rPr lang="en-US" dirty="0"/>
              <a:t>In the latest Hallmarks of cancer “Polymorphic microbiome” has been recognized as an enabling </a:t>
            </a:r>
            <a:r>
              <a:rPr lang="en-US" dirty="0" err="1"/>
              <a:t>characteristric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6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Identify microbes present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Cancer is a disease of the genome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tumour</a:t>
            </a:r>
            <a:r>
              <a:rPr lang="en-US" dirty="0"/>
              <a:t> samples, we can find associations between cancer biological characteristics and microbes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00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PCAWG arose from the desire to examine the data produced by ICGC in a consistent and in-depth 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Pan-Cancer Project extended and advanced methods for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cancer genomes which included cloud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 studies focused on the 1 per cent of the genome that codes for proteins, analogous to mapping the coasts of the continents. The Pan-Cancer Project explored in considerably greater detail the remaining 99 per cent of the genome, including key regions that control switching genes on and off -- analogous to mapping the interiors of continents versus just their coastlines.</a:t>
            </a:r>
            <a:endParaRPr lang="en-GB" b="0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Development of novel post-variant approaches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Driver for development in the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6D4C9-E2F0-1D44-8FD9-A123BBAA8A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7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20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93058" y="1430608"/>
            <a:ext cx="5957888" cy="180104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lnSpc>
                <a:spcPct val="65000"/>
              </a:lnSpc>
              <a:defRPr sz="9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46823" y="3516064"/>
            <a:ext cx="2850357" cy="478569"/>
          </a:xfrm>
          <a:prstGeom prst="rect">
            <a:avLst/>
          </a:prstGeom>
        </p:spPr>
        <p:txBody>
          <a:bodyPr wrap="none" tIns="36000" anchor="t">
            <a:noAutofit/>
          </a:bodyPr>
          <a:lstStyle>
            <a:lvl1pPr algn="ctr"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lnSpc>
                <a:spcPct val="80000"/>
              </a:lnSpc>
            </a:pPr>
            <a:r>
              <a:rPr lang="en-GB" dirty="0"/>
              <a:t>Subtitle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3600450" y="3344049"/>
            <a:ext cx="1943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37" name="Picture 3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38" name="Freeform 37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0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1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2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3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4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5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6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7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8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9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0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1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2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3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4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5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6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7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8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9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90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91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92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93" name="Straight Connector 92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6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713925"/>
            <a:ext cx="9144000" cy="440581"/>
          </a:xfrm>
          <a:prstGeom prst="rect">
            <a:avLst/>
          </a:prstGeom>
          <a:solidFill>
            <a:srgbClr val="009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96469" y="459724"/>
            <a:ext cx="8549877" cy="6142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6466" y="1206647"/>
            <a:ext cx="8549878" cy="31238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6" y="4913689"/>
            <a:ext cx="656032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359D78-BA79-4341-B1BE-CA29AEF534CC}" type="datetime1">
              <a:rPr lang="en-GB" smtClean="0"/>
              <a:pPr/>
              <a:t>24/09/2024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2023" y="4913689"/>
            <a:ext cx="2260998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footer</a:t>
            </a:r>
          </a:p>
        </p:txBody>
      </p:sp>
    </p:spTree>
    <p:extLst>
      <p:ext uri="{BB962C8B-B14F-4D97-AF65-F5344CB8AC3E}">
        <p14:creationId xmlns:p14="http://schemas.microsoft.com/office/powerpoint/2010/main" val="366403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aper Quotes">
    <p:bg>
      <p:bgPr>
        <a:blipFill dpi="0"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89981" y="2112726"/>
            <a:ext cx="7564041" cy="1413709"/>
          </a:xfrm>
          <a:prstGeom prst="rect">
            <a:avLst/>
          </a:prstGeom>
          <a:ln w="19050">
            <a:solidFill>
              <a:srgbClr val="009FF0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418044"/>
            <a:ext cx="8017002" cy="100200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009FF0"/>
            </a:solidFill>
          </a:ln>
        </p:spPr>
        <p:txBody>
          <a:bodyPr/>
          <a:lstStyle>
            <a:lvl5pPr marL="535754" indent="0" algn="l">
              <a:buNone/>
              <a:defRPr sz="2400" b="1" baseline="0">
                <a:latin typeface="+mj-lt"/>
              </a:defRPr>
            </a:lvl5pPr>
          </a:lstStyle>
          <a:p>
            <a:pPr lvl="4"/>
            <a:r>
              <a:rPr lang="en-GB" dirty="0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</p:spTree>
    <p:extLst>
      <p:ext uri="{BB962C8B-B14F-4D97-AF65-F5344CB8AC3E}">
        <p14:creationId xmlns:p14="http://schemas.microsoft.com/office/powerpoint/2010/main" val="21974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Image reel stud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2516896" y="-1309577"/>
            <a:ext cx="10392838" cy="5672156"/>
            <a:chOff x="-888120" y="-1492467"/>
            <a:chExt cx="9212289" cy="6701718"/>
          </a:xfrm>
        </p:grpSpPr>
        <p:sp>
          <p:nvSpPr>
            <p:cNvPr id="8" name="Hexagon 7"/>
            <p:cNvSpPr/>
            <p:nvPr userDrawn="1"/>
          </p:nvSpPr>
          <p:spPr>
            <a:xfrm>
              <a:off x="4839382" y="22431"/>
              <a:ext cx="3484787" cy="636342"/>
            </a:xfrm>
            <a:prstGeom prst="hexagon">
              <a:avLst/>
            </a:prstGeom>
            <a:blipFill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22166" t="-28101" r="-32622" b="-548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6" name="Hexagon 5"/>
            <p:cNvSpPr/>
            <p:nvPr userDrawn="1"/>
          </p:nvSpPr>
          <p:spPr>
            <a:xfrm>
              <a:off x="2003525" y="-1492467"/>
              <a:ext cx="3460550" cy="636342"/>
            </a:xfrm>
            <a:prstGeom prst="hexagon">
              <a:avLst/>
            </a:prstGeom>
            <a:blipFill>
              <a:blip r:embed="rId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6350" t="-15462" r="-43364" b="-2167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7" name="Hexagon 6"/>
            <p:cNvSpPr/>
            <p:nvPr userDrawn="1"/>
          </p:nvSpPr>
          <p:spPr>
            <a:xfrm>
              <a:off x="-856569" y="0"/>
              <a:ext cx="3484787" cy="636342"/>
            </a:xfrm>
            <a:prstGeom prst="hexagon">
              <a:avLst/>
            </a:prstGeom>
            <a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908" t="-41798" r="-5038" b="-3869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9" name="Hexagon 8"/>
            <p:cNvSpPr/>
            <p:nvPr userDrawn="1"/>
          </p:nvSpPr>
          <p:spPr>
            <a:xfrm>
              <a:off x="1963513" y="1524303"/>
              <a:ext cx="3484787" cy="636342"/>
            </a:xfrm>
            <a:prstGeom prst="hexagon">
              <a:avLst/>
            </a:prstGeom>
            <a:blipFill>
              <a:blip r:embed="rId5"/>
              <a:srcRect/>
              <a:stretch>
                <a:fillRect l="-23568" t="-9343" r="-20646" b="-76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10" name="Hexagon 9"/>
            <p:cNvSpPr/>
            <p:nvPr userDrawn="1"/>
          </p:nvSpPr>
          <p:spPr>
            <a:xfrm>
              <a:off x="-888120" y="3048605"/>
              <a:ext cx="3484787" cy="636342"/>
            </a:xfrm>
            <a:prstGeom prst="hexagon">
              <a:avLst/>
            </a:prstGeom>
            <a:blipFill>
              <a:blip r:embed="rId6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16316" t="-12591" r="-22984" b="81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11" name="Hexagon 10"/>
            <p:cNvSpPr/>
            <p:nvPr userDrawn="1"/>
          </p:nvSpPr>
          <p:spPr>
            <a:xfrm>
              <a:off x="1963512" y="4572909"/>
              <a:ext cx="3484787" cy="636342"/>
            </a:xfrm>
            <a:prstGeom prst="hexagon">
              <a:avLst/>
            </a:prstGeom>
            <a:blipFill>
              <a:blip r:embed="rId7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1577" t="-11298" r="-1891" b="-516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</p:grp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527549" y="2985090"/>
            <a:ext cx="3022664" cy="118160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lnSpc>
                <a:spcPct val="70000"/>
              </a:lnSpc>
              <a:defRPr sz="33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251" y="4515945"/>
            <a:ext cx="1772820" cy="5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6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eel Norw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5829" y="4850189"/>
            <a:ext cx="6536531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919" y="4850189"/>
            <a:ext cx="352424" cy="115452"/>
          </a:xfrm>
          <a:prstGeom prst="rect">
            <a:avLst/>
          </a:prstGeom>
        </p:spPr>
        <p:txBody>
          <a:bodyPr/>
          <a:lstStyle/>
          <a:p>
            <a:fld id="{79D443CF-95A6-4BCA-B28C-623ED659B334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" y="-5347"/>
            <a:ext cx="9140735" cy="5145091"/>
            <a:chOff x="-1" y="972588"/>
            <a:chExt cx="12187647" cy="68580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80160" y="972588"/>
              <a:ext cx="5607486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972592"/>
              <a:ext cx="8140793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05943" y="972588"/>
              <a:ext cx="4180114" cy="6858001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 userDrawn="1"/>
        </p:nvSpPr>
        <p:spPr>
          <a:xfrm>
            <a:off x="-1" y="-8012"/>
            <a:ext cx="9140739" cy="440581"/>
          </a:xfrm>
          <a:prstGeom prst="rect">
            <a:avLst/>
          </a:prstGeom>
          <a:gradFill>
            <a:gsLst>
              <a:gs pos="0">
                <a:srgbClr val="EC0A8A">
                  <a:alpha val="44000"/>
                </a:srgbClr>
              </a:gs>
              <a:gs pos="100000">
                <a:srgbClr val="009FF0">
                  <a:alpha val="6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11" name="Date Placeholder 1"/>
          <p:cNvSpPr txBox="1">
            <a:spLocks/>
          </p:cNvSpPr>
          <p:nvPr userDrawn="1"/>
        </p:nvSpPr>
        <p:spPr>
          <a:xfrm>
            <a:off x="296469" y="4850189"/>
            <a:ext cx="589359" cy="1154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DCAAE-78A7-4890-B218-3620A64223B4}" type="datetime1">
              <a:rPr lang="en-GB" sz="675" smtClean="0"/>
              <a:pPr/>
              <a:t>24/09/2024</a:t>
            </a:fld>
            <a:endParaRPr lang="en-GB" sz="675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95985" y="1799443"/>
            <a:ext cx="8205107" cy="119301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lnSpc>
                <a:spcPct val="70000"/>
              </a:lnSpc>
              <a:defRPr sz="495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0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39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47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Shape 45"/>
          <p:cNvGrpSpPr/>
          <p:nvPr/>
        </p:nvGrpSpPr>
        <p:grpSpPr>
          <a:xfrm>
            <a:off x="-11050" y="887474"/>
            <a:ext cx="9155050" cy="4257414"/>
            <a:chOff x="-11050" y="887200"/>
            <a:chExt cx="9155050" cy="4256100"/>
          </a:xfrm>
        </p:grpSpPr>
        <p:cxnSp>
          <p:nvCxnSpPr>
            <p:cNvPr id="46" name="Shape 4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47" name="Shape 4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cxnSp>
          <p:nvCxnSpPr>
            <p:cNvPr id="49" name="Shape 4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549600" y="361486"/>
            <a:ext cx="7497000" cy="54977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549600" y="1200520"/>
            <a:ext cx="3639000" cy="310926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07604" y="1200520"/>
            <a:ext cx="3639000" cy="310926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046600" y="4595268"/>
            <a:ext cx="1097400" cy="549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5691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E70C-1C34-AF41-B6D3-275A6439BFDB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F664-0CE6-0C48-BEDC-3AEC0335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28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2032"/>
            <a:ext cx="7772400" cy="1791253"/>
          </a:xfrm>
        </p:spPr>
        <p:txBody>
          <a:bodyPr anchor="b"/>
          <a:lstStyle>
            <a:lvl1pPr algn="ctr">
              <a:defRPr sz="45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91" indent="0" algn="ctr">
              <a:buNone/>
              <a:defRPr sz="1500"/>
            </a:lvl2pPr>
            <a:lvl3pPr marL="685983" indent="0" algn="ctr">
              <a:buNone/>
              <a:defRPr sz="1350"/>
            </a:lvl3pPr>
            <a:lvl4pPr marL="1028974" indent="0" algn="ctr">
              <a:buNone/>
              <a:defRPr sz="1200"/>
            </a:lvl4pPr>
            <a:lvl5pPr marL="1371966" indent="0" algn="ctr">
              <a:buNone/>
              <a:defRPr sz="1200"/>
            </a:lvl5pPr>
            <a:lvl6pPr marL="1714957" indent="0" algn="ctr">
              <a:buNone/>
              <a:defRPr sz="1200"/>
            </a:lvl6pPr>
            <a:lvl7pPr marL="2057949" indent="0" algn="ctr">
              <a:buNone/>
              <a:defRPr sz="1200"/>
            </a:lvl7pPr>
            <a:lvl8pPr marL="2400940" indent="0" algn="ctr">
              <a:buNone/>
              <a:defRPr sz="1200"/>
            </a:lvl8pPr>
            <a:lvl9pPr marL="27439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1315-2AA4-2744-8507-1406EAD6DC43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173A0-4F74-8741-9D62-DA16620B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4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9" y="4850189"/>
            <a:ext cx="684607" cy="1154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80A45-E975-4B13-A7C4-4BB1E3BD50C0}" type="datetime1">
              <a:rPr lang="en-GB" smtClean="0"/>
              <a:t>24/09/2024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517562" y="3130351"/>
            <a:ext cx="2456178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>
          <a:xfrm>
            <a:off x="2438152" y="1303683"/>
            <a:ext cx="3189514" cy="619540"/>
          </a:xfrm>
          <a:prstGeom prst="ellipse">
            <a:avLst/>
          </a:prstGeom>
          <a:blipFill>
            <a:blip r:embed="rId2"/>
            <a:srcRect/>
            <a:stretch>
              <a:fillRect l="-77341" t="-51373" r="-110842" b="-530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72625" y="1605235"/>
            <a:ext cx="5700711" cy="15008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65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433560" y="3317705"/>
            <a:ext cx="3543300" cy="266782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grpSp>
        <p:nvGrpSpPr>
          <p:cNvPr id="100" name="Group 99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101" name="Picture 10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102" name="Freeform 101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3" name="Freeform 102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4" name="Freeform 103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5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6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7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8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9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0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1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2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3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4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5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6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7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8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9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0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1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2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3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4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5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6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7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128" name="Straight Connector 127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128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14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uea"/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"/>
          <a:stretch/>
        </p:blipFill>
        <p:spPr bwMode="auto">
          <a:xfrm>
            <a:off x="-38100" y="-13720"/>
            <a:ext cx="9201150" cy="44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469" y="3516406"/>
            <a:ext cx="3952875" cy="923615"/>
          </a:xfrm>
          <a:prstGeom prst="rect">
            <a:avLst/>
          </a:prstGeom>
          <a:solidFill>
            <a:srgbClr val="009FF0"/>
          </a:solidFill>
        </p:spPr>
        <p:txBody>
          <a:bodyPr anchor="ctr">
            <a:noAutofit/>
          </a:bodyPr>
          <a:lstStyle>
            <a:lvl1pPr algn="l">
              <a:lnSpc>
                <a:spcPct val="65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6469" y="4547215"/>
            <a:ext cx="3952875" cy="179840"/>
          </a:xfrm>
          <a:prstGeom prst="rect">
            <a:avLst/>
          </a:prstGeom>
          <a:solidFill>
            <a:srgbClr val="009FF0"/>
          </a:solidFill>
        </p:spPr>
        <p:txBody>
          <a:bodyPr/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457950" y="4582945"/>
            <a:ext cx="2524542" cy="447129"/>
            <a:chOff x="8963219" y="6052911"/>
            <a:chExt cx="2949935" cy="70167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3219" y="6061297"/>
              <a:ext cx="1772820" cy="693288"/>
            </a:xfrm>
            <a:prstGeom prst="rect">
              <a:avLst/>
            </a:prstGeom>
          </p:spPr>
        </p:pic>
        <p:pic>
          <p:nvPicPr>
            <p:cNvPr id="9" name="Picture 2" descr="Image result for athena swan silver award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353" y="6052911"/>
              <a:ext cx="1111801" cy="61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122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6708" y="232250"/>
            <a:ext cx="8510588" cy="41232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36" name="Freeform 35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9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41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69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0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1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2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3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4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5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6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7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8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9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0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1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2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3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4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5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6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7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8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9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90" name="Straight Connector 89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6469" y="321568"/>
            <a:ext cx="8549877" cy="4364989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000"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81076" y="4850189"/>
            <a:ext cx="6536531" cy="11545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footer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457950" y="4582945"/>
            <a:ext cx="2524542" cy="447129"/>
            <a:chOff x="8963219" y="6052911"/>
            <a:chExt cx="2949935" cy="7016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3219" y="6061297"/>
              <a:ext cx="1772820" cy="693288"/>
            </a:xfrm>
            <a:prstGeom prst="rect">
              <a:avLst/>
            </a:prstGeom>
          </p:spPr>
        </p:pic>
        <p:pic>
          <p:nvPicPr>
            <p:cNvPr id="11" name="Picture 2" descr="Image result for athena swan silver awar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353" y="6052911"/>
              <a:ext cx="1111801" cy="61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9" y="4850189"/>
            <a:ext cx="684607" cy="1154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0980A45-E975-4B13-A7C4-4BB1E3BD50C0}" type="datetime1">
              <a:rPr lang="en-GB" smtClean="0"/>
              <a:pPr/>
              <a:t>24/09/2024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4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32270" y="0"/>
            <a:ext cx="4511733" cy="514508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Parallelogram 9"/>
          <p:cNvSpPr/>
          <p:nvPr userDrawn="1"/>
        </p:nvSpPr>
        <p:spPr>
          <a:xfrm flipH="1" flipV="1">
            <a:off x="-1" y="-15360"/>
            <a:ext cx="4632269" cy="525800"/>
          </a:xfrm>
          <a:prstGeom prst="parallelogram">
            <a:avLst>
              <a:gd name="adj" fmla="val 0"/>
            </a:avLst>
          </a:prstGeom>
          <a:solidFill>
            <a:srgbClr val="009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56032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359D78-BA79-4341-B1BE-CA29AEF534CC}" type="datetime1">
              <a:rPr lang="en-GB" smtClean="0"/>
              <a:pPr/>
              <a:t>24/09/2024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2025" y="4850189"/>
            <a:ext cx="2260998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footer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4685" y="1641528"/>
            <a:ext cx="3690596" cy="3045028"/>
          </a:xfrm>
          <a:prstGeom prst="rect">
            <a:avLst/>
          </a:prstGeom>
          <a:noFill/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4683" y="696710"/>
            <a:ext cx="3690597" cy="72327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457950" y="4582945"/>
            <a:ext cx="2524542" cy="447129"/>
            <a:chOff x="8963219" y="6052911"/>
            <a:chExt cx="2949935" cy="70167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3219" y="6061297"/>
              <a:ext cx="1772820" cy="693288"/>
            </a:xfrm>
            <a:prstGeom prst="rect">
              <a:avLst/>
            </a:prstGeom>
          </p:spPr>
        </p:pic>
        <p:pic>
          <p:nvPicPr>
            <p:cNvPr id="13" name="Picture 2" descr="Image result for athena swan silver awar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353" y="6052911"/>
              <a:ext cx="1111801" cy="61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0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027" y="0"/>
            <a:ext cx="4504038" cy="5145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arallelogram 9"/>
          <p:cNvSpPr/>
          <p:nvPr userDrawn="1"/>
        </p:nvSpPr>
        <p:spPr>
          <a:xfrm flipV="1">
            <a:off x="4502012" y="-15360"/>
            <a:ext cx="4641989" cy="525800"/>
          </a:xfrm>
          <a:prstGeom prst="parallelogram">
            <a:avLst>
              <a:gd name="adj" fmla="val 0"/>
            </a:avLst>
          </a:prstGeom>
          <a:solidFill>
            <a:srgbClr val="009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55747" y="1641528"/>
            <a:ext cx="3690596" cy="3045028"/>
          </a:xfrm>
          <a:prstGeom prst="rect">
            <a:avLst/>
          </a:prstGeom>
          <a:noFill/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155746" y="696710"/>
            <a:ext cx="3690597" cy="723273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7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0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2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6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9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0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2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6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7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8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9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40" name="Straight Connector 39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5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9144000" cy="440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96467" y="67199"/>
            <a:ext cx="8549877" cy="2948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8549878" cy="4088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</p:spTree>
    <p:extLst>
      <p:ext uri="{BB962C8B-B14F-4D97-AF65-F5344CB8AC3E}">
        <p14:creationId xmlns:p14="http://schemas.microsoft.com/office/powerpoint/2010/main" val="25854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9144000" cy="440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96469" y="459724"/>
            <a:ext cx="8549877" cy="2948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6466" y="937311"/>
            <a:ext cx="4116508" cy="37730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C65D82E-9F38-E14B-B375-B49C7F89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9837" y="937571"/>
            <a:ext cx="4116508" cy="37730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0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96469" y="4850189"/>
            <a:ext cx="589359" cy="115452"/>
          </a:xfrm>
          <a:prstGeom prst="rect">
            <a:avLst/>
          </a:prstGeom>
        </p:spPr>
        <p:txBody>
          <a:bodyPr/>
          <a:lstStyle>
            <a:lvl1pPr>
              <a:defRPr sz="675"/>
            </a:lvl1pPr>
          </a:lstStyle>
          <a:p>
            <a:fld id="{91EDCAAE-78A7-4890-B218-3620A64223B4}" type="datetime1">
              <a:rPr lang="en-GB" smtClean="0"/>
              <a:pPr/>
              <a:t>24/09/2024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85829" y="4850189"/>
            <a:ext cx="6536531" cy="115452"/>
          </a:xfrm>
          <a:prstGeom prst="rect">
            <a:avLst/>
          </a:prstGeom>
        </p:spPr>
        <p:txBody>
          <a:bodyPr/>
          <a:lstStyle>
            <a:lvl1pPr>
              <a:defRPr sz="675"/>
            </a:lvl1pPr>
          </a:lstStyle>
          <a:p>
            <a:r>
              <a:rPr lang="en-GB" dirty="0"/>
              <a:t>Presentation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93919" y="4850189"/>
            <a:ext cx="352424" cy="115452"/>
          </a:xfrm>
          <a:prstGeom prst="rect">
            <a:avLst/>
          </a:prstGeom>
        </p:spPr>
        <p:txBody>
          <a:bodyPr/>
          <a:lstStyle>
            <a:lvl1pPr>
              <a:defRPr sz="675"/>
            </a:lvl1pPr>
          </a:lstStyle>
          <a:p>
            <a:fld id="{79D443CF-95A6-4BCA-B28C-623ED659B3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73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724" r:id="rId4"/>
    <p:sldLayoutId id="2147483660" r:id="rId5"/>
    <p:sldLayoutId id="2147483717" r:id="rId6"/>
    <p:sldLayoutId id="2147483718" r:id="rId7"/>
    <p:sldLayoutId id="2147483700" r:id="rId8"/>
    <p:sldLayoutId id="2147483726" r:id="rId9"/>
    <p:sldLayoutId id="2147483701" r:id="rId10"/>
    <p:sldLayoutId id="2147483697" r:id="rId11"/>
    <p:sldLayoutId id="2147483698" r:id="rId12"/>
    <p:sldLayoutId id="2147483654" r:id="rId13"/>
    <p:sldLayoutId id="2147483719" r:id="rId14"/>
    <p:sldLayoutId id="2147483720" r:id="rId15"/>
    <p:sldLayoutId id="2147483727" r:id="rId16"/>
    <p:sldLayoutId id="2147483728" r:id="rId17"/>
    <p:sldLayoutId id="214748372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685766" rtl="0" eaLnBrk="1" latinLnBrk="0" hangingPunct="1">
        <a:lnSpc>
          <a:spcPct val="70000"/>
        </a:lnSpc>
        <a:spcBef>
          <a:spcPct val="0"/>
        </a:spcBef>
        <a:buNone/>
        <a:defRPr sz="285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66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95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1451" indent="-271451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Calibri Light" panose="020F03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5754" indent="-264307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Calibri Light" panose="020F03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07204" indent="-271451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Calibri Light" panose="020F03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1354" userDrawn="1">
          <p15:clr>
            <a:srgbClr val="F26B43"/>
          </p15:clr>
        </p15:guide>
        <p15:guide id="4" orient="horz" pos="822" userDrawn="1">
          <p15:clr>
            <a:srgbClr val="F26B43"/>
          </p15:clr>
        </p15:guide>
        <p15:guide id="5" orient="horz" pos="1888" userDrawn="1">
          <p15:clr>
            <a:srgbClr val="F26B43"/>
          </p15:clr>
        </p15:guide>
        <p15:guide id="6" orient="horz" pos="2952" userDrawn="1">
          <p15:clr>
            <a:srgbClr val="F26B43"/>
          </p15:clr>
        </p15:guide>
        <p15:guide id="7" pos="1982" userDrawn="1">
          <p15:clr>
            <a:srgbClr val="F26B43"/>
          </p15:clr>
        </p15:guide>
        <p15:guide id="8" pos="1085" userDrawn="1">
          <p15:clr>
            <a:srgbClr val="F26B43"/>
          </p15:clr>
        </p15:guide>
        <p15:guide id="9" pos="187" userDrawn="1">
          <p15:clr>
            <a:srgbClr val="F26B43"/>
          </p15:clr>
        </p15:guide>
        <p15:guide id="10" pos="3778" userDrawn="1">
          <p15:clr>
            <a:srgbClr val="F26B43"/>
          </p15:clr>
        </p15:guide>
        <p15:guide id="11" pos="4676" userDrawn="1">
          <p15:clr>
            <a:srgbClr val="F26B43"/>
          </p15:clr>
        </p15:guide>
        <p15:guide id="12" pos="5573" userDrawn="1">
          <p15:clr>
            <a:srgbClr val="F26B43"/>
          </p15:clr>
        </p15:guide>
        <p15:guide id="13" orient="horz" pos="2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8.jpg"/><Relationship Id="rId7" Type="http://schemas.openxmlformats.org/officeDocument/2006/relationships/image" Target="../media/image20.jpe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96469" y="5608467"/>
            <a:ext cx="684607" cy="153895"/>
          </a:xfrm>
        </p:spPr>
        <p:txBody>
          <a:bodyPr/>
          <a:lstStyle/>
          <a:p>
            <a:fld id="{B0980A45-E975-4B13-A7C4-4BB1E3BD50C0}" type="datetime1">
              <a:rPr lang="en-GB" smtClean="0"/>
              <a:t>24/09/2024</a:t>
            </a:fld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272625" y="1197271"/>
            <a:ext cx="5700711" cy="1500874"/>
          </a:xfrm>
        </p:spPr>
        <p:txBody>
          <a:bodyPr/>
          <a:lstStyle/>
          <a:p>
            <a:r>
              <a:rPr lang="en-GB" dirty="0"/>
              <a:t> Microbes and cancer: from sequence to consequence?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5441" y="3424560"/>
            <a:ext cx="5157895" cy="355600"/>
          </a:xfrm>
        </p:spPr>
        <p:txBody>
          <a:bodyPr/>
          <a:lstStyle/>
          <a:p>
            <a:r>
              <a:rPr lang="en-GB" sz="2000" dirty="0"/>
              <a:t>Daniel Brewer –  MMB masterclass – September 2023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84135A-562F-9D41-8422-7CBE765731E5}"/>
              </a:ext>
            </a:extLst>
          </p:cNvPr>
          <p:cNvSpPr/>
          <p:nvPr/>
        </p:nvSpPr>
        <p:spPr>
          <a:xfrm>
            <a:off x="0" y="4383126"/>
            <a:ext cx="9151092" cy="730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pic>
        <p:nvPicPr>
          <p:cNvPr id="14" name="Picture 13" descr="Movember-logo.jpg">
            <a:extLst>
              <a:ext uri="{FF2B5EF4-FFF2-40B4-BE49-F238E27FC236}">
                <a16:creationId xmlns:a16="http://schemas.microsoft.com/office/drawing/2014/main" id="{5C728028-9E09-CD4E-925F-865651330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t="16324" r="15181" b="18368"/>
          <a:stretch/>
        </p:blipFill>
        <p:spPr>
          <a:xfrm>
            <a:off x="6513528" y="4383126"/>
            <a:ext cx="745586" cy="730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46419-1EB4-E24D-B684-70E9DFB45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74" y="4418885"/>
            <a:ext cx="2634086" cy="658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875CC7-8516-5940-8082-B6C65B7B9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282" y="4392676"/>
            <a:ext cx="1354173" cy="710941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09DE95E-886A-804B-9F2F-AA15DC23197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563" y="4482074"/>
            <a:ext cx="1435828" cy="532144"/>
          </a:xfrm>
          <a:prstGeom prst="rect">
            <a:avLst/>
          </a:prstGeom>
        </p:spPr>
      </p:pic>
      <p:pic>
        <p:nvPicPr>
          <p:cNvPr id="18" name="Picture 17" descr="BigC.png">
            <a:extLst>
              <a:ext uri="{FF2B5EF4-FFF2-40B4-BE49-F238E27FC236}">
                <a16:creationId xmlns:a16="http://schemas.microsoft.com/office/drawing/2014/main" id="{249F0CEE-E056-D440-BEE8-137461F2F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9" y="4482074"/>
            <a:ext cx="1541547" cy="532144"/>
          </a:xfrm>
          <a:prstGeom prst="rect">
            <a:avLst/>
          </a:prstGeom>
        </p:spPr>
      </p:pic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DF01F56-ED9E-3349-A6D2-424D97C2C228}"/>
              </a:ext>
            </a:extLst>
          </p:cNvPr>
          <p:cNvSpPr/>
          <p:nvPr/>
        </p:nvSpPr>
        <p:spPr>
          <a:xfrm>
            <a:off x="-1104900" y="0"/>
            <a:ext cx="4938487" cy="4383125"/>
          </a:xfrm>
          <a:prstGeom prst="parallelogram">
            <a:avLst/>
          </a:prstGeom>
          <a:blipFill>
            <a:blip r:embed="rId8"/>
            <a:srcRect/>
            <a:stretch>
              <a:fillRect l="-29724" t="-5542" r="-51636" b="-227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</p:spTree>
    <p:extLst>
      <p:ext uri="{BB962C8B-B14F-4D97-AF65-F5344CB8AC3E}">
        <p14:creationId xmlns:p14="http://schemas.microsoft.com/office/powerpoint/2010/main" val="34049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F15-0212-604E-B03B-D63518A1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Genome Sequencing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E00EF-461A-FC4C-AE53-39617B40FC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9284" y="634875"/>
            <a:ext cx="8549878" cy="4088076"/>
          </a:xfrm>
        </p:spPr>
        <p:txBody>
          <a:bodyPr/>
          <a:lstStyle/>
          <a:p>
            <a:r>
              <a:rPr lang="en-US" dirty="0"/>
              <a:t>What we like to think happens: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56ABB-D784-3242-8F10-22579AF4335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5480050"/>
            <a:ext cx="549275" cy="522288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ADC56F-00E3-8347-8D40-6428D4FA1BC2}"/>
              </a:ext>
            </a:extLst>
          </p:cNvPr>
          <p:cNvSpPr txBox="1">
            <a:spLocks/>
          </p:cNvSpPr>
          <p:nvPr/>
        </p:nvSpPr>
        <p:spPr>
          <a:xfrm>
            <a:off x="-1190" y="2523686"/>
            <a:ext cx="8790827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16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76200" indent="0">
              <a:buNone/>
            </a:pPr>
            <a:r>
              <a:rPr lang="en-US" sz="1950" b="1" dirty="0">
                <a:solidFill>
                  <a:schemeClr val="tx1"/>
                </a:solidFill>
                <a:latin typeface="+mn-lt"/>
              </a:rPr>
              <a:t>What </a:t>
            </a:r>
            <a:r>
              <a:rPr lang="en-US" sz="1950" b="1" i="1" dirty="0">
                <a:solidFill>
                  <a:schemeClr val="tx1"/>
                </a:solidFill>
                <a:latin typeface="+mn-lt"/>
              </a:rPr>
              <a:t>actually</a:t>
            </a:r>
            <a:r>
              <a:rPr lang="en-US" sz="1950" b="1" dirty="0">
                <a:solidFill>
                  <a:schemeClr val="tx1"/>
                </a:solidFill>
                <a:latin typeface="+mn-lt"/>
              </a:rPr>
              <a:t> happens: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36CF3-2549-D34C-B8F6-65BF6EC757A8}"/>
              </a:ext>
            </a:extLst>
          </p:cNvPr>
          <p:cNvGrpSpPr/>
          <p:nvPr/>
        </p:nvGrpSpPr>
        <p:grpSpPr>
          <a:xfrm>
            <a:off x="541669" y="812074"/>
            <a:ext cx="8053056" cy="1602316"/>
            <a:chOff x="-56707" y="846972"/>
            <a:chExt cx="9144000" cy="1602316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CDAF0C22-A387-B444-8C6E-1C8674F7FA69}"/>
                </a:ext>
              </a:extLst>
            </p:cNvPr>
            <p:cNvSpPr txBox="1">
              <a:spLocks/>
            </p:cNvSpPr>
            <p:nvPr/>
          </p:nvSpPr>
          <p:spPr>
            <a:xfrm>
              <a:off x="-56707" y="846972"/>
              <a:ext cx="91440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55C21"/>
                </a:buClr>
                <a:buSzPts val="2400"/>
                <a:buFont typeface="Encode Sans ExtraLight"/>
                <a:buChar char="▪"/>
                <a:defRPr sz="16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1pPr>
              <a:lvl2pPr marL="914400" marR="0" lvl="1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2pPr>
              <a:lvl3pPr marL="1371600" marR="0" lvl="2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3pPr>
              <a:lvl4pPr marL="1828800" marR="0" lvl="3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4pPr>
              <a:lvl5pPr marL="2286000" marR="0" lvl="4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5pPr>
              <a:lvl6pPr marL="2743200" marR="0" lvl="5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6pPr>
              <a:lvl7pPr marL="3200400" marR="0" lvl="6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7pPr>
              <a:lvl8pPr marL="3657600" marR="0" lvl="7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8pPr>
              <a:lvl9pPr marL="4114800" marR="0" lvl="8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9pPr>
            </a:lstStyle>
            <a:p>
              <a:pPr marL="76200" indent="0" algn="ctr">
                <a:buNone/>
              </a:pPr>
              <a:r>
                <a:rPr lang="en-US" sz="2000" dirty="0" err="1">
                  <a:solidFill>
                    <a:schemeClr val="tx1"/>
                  </a:solidFill>
                </a:rPr>
                <a:t>Tumour</a:t>
              </a:r>
              <a:r>
                <a:rPr lang="en-US" sz="2000" dirty="0">
                  <a:solidFill>
                    <a:schemeClr val="tx1"/>
                  </a:solidFill>
                </a:rPr>
                <a:t>   +   Sequencer   =   </a:t>
              </a:r>
              <a:r>
                <a:rPr lang="en-US" sz="2000" dirty="0" err="1">
                  <a:solidFill>
                    <a:schemeClr val="tx1"/>
                  </a:solidFill>
                </a:rPr>
                <a:t>Tumour</a:t>
              </a:r>
              <a:r>
                <a:rPr lang="en-US" sz="2000" dirty="0">
                  <a:solidFill>
                    <a:schemeClr val="tx1"/>
                  </a:solidFill>
                </a:rPr>
                <a:t> DNA sequences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9C97D4-0F12-F145-884C-BFE1EC98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0835" y="1274503"/>
              <a:ext cx="1358132" cy="11747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CC7BA1-9A5C-044A-8DDF-1F324D679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709" t="23413" r="35473" b="13006"/>
            <a:stretch/>
          </p:blipFill>
          <p:spPr>
            <a:xfrm>
              <a:off x="1708676" y="1377472"/>
              <a:ext cx="738156" cy="8911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2DDA17-BB6C-0342-B584-A60D4671C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28" t="31021" r="9635" b="40866"/>
            <a:stretch/>
          </p:blipFill>
          <p:spPr>
            <a:xfrm>
              <a:off x="4704410" y="1491289"/>
              <a:ext cx="2904892" cy="74121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F02A27-16A0-424F-AFB4-D8625C07E64F}"/>
              </a:ext>
            </a:extLst>
          </p:cNvPr>
          <p:cNvGrpSpPr/>
          <p:nvPr/>
        </p:nvGrpSpPr>
        <p:grpSpPr>
          <a:xfrm>
            <a:off x="-63169" y="2879216"/>
            <a:ext cx="9207169" cy="1738458"/>
            <a:chOff x="-183047" y="2707934"/>
            <a:chExt cx="9207169" cy="1738458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C503BF10-96B2-0647-AD65-ACF38D7C9A53}"/>
                </a:ext>
              </a:extLst>
            </p:cNvPr>
            <p:cNvSpPr txBox="1">
              <a:spLocks/>
            </p:cNvSpPr>
            <p:nvPr/>
          </p:nvSpPr>
          <p:spPr>
            <a:xfrm>
              <a:off x="-183047" y="2707934"/>
              <a:ext cx="9207169" cy="5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55C21"/>
                </a:buClr>
                <a:buSzPts val="2400"/>
                <a:buFont typeface="Encode Sans ExtraLight"/>
                <a:buChar char="▪"/>
                <a:defRPr sz="16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1pPr>
              <a:lvl2pPr marL="914400" marR="0" lvl="1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2pPr>
              <a:lvl3pPr marL="1371600" marR="0" lvl="2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3pPr>
              <a:lvl4pPr marL="1828800" marR="0" lvl="3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4pPr>
              <a:lvl5pPr marL="2286000" marR="0" lvl="4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5pPr>
              <a:lvl6pPr marL="2743200" marR="0" lvl="5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6pPr>
              <a:lvl7pPr marL="3200400" marR="0" lvl="6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7pPr>
              <a:lvl8pPr marL="3657600" marR="0" lvl="7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8pPr>
              <a:lvl9pPr marL="4114800" marR="0" lvl="8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9pPr>
            </a:lstStyle>
            <a:p>
              <a:pPr marL="7620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Tumour</a:t>
              </a:r>
              <a:r>
                <a:rPr lang="en-US" sz="1800" dirty="0">
                  <a:solidFill>
                    <a:schemeClr val="tx1"/>
                  </a:solidFill>
                </a:rPr>
                <a:t> + </a:t>
              </a:r>
              <a:r>
                <a:rPr lang="en-US" sz="1800" dirty="0">
                  <a:solidFill>
                    <a:srgbClr val="F65C20"/>
                  </a:solidFill>
                </a:rPr>
                <a:t>Surrounding Cells </a:t>
              </a:r>
              <a:r>
                <a:rPr lang="en-US" sz="1800" dirty="0">
                  <a:solidFill>
                    <a:schemeClr val="tx1"/>
                  </a:solidFill>
                </a:rPr>
                <a:t>+ </a:t>
              </a:r>
              <a:r>
                <a:rPr lang="en-US" sz="1800" dirty="0">
                  <a:solidFill>
                    <a:srgbClr val="F65C20"/>
                  </a:solidFill>
                </a:rPr>
                <a:t>Laboratory Contamination </a:t>
              </a:r>
              <a:r>
                <a:rPr lang="en-US" sz="1800" dirty="0">
                  <a:solidFill>
                    <a:schemeClr val="tx1"/>
                  </a:solidFill>
                </a:rPr>
                <a:t>+ Sequencer =  </a:t>
              </a:r>
              <a:r>
                <a:rPr lang="en-US" sz="1800" i="1" dirty="0">
                  <a:solidFill>
                    <a:schemeClr val="tx1"/>
                  </a:solidFill>
                </a:rPr>
                <a:t>Mostly</a:t>
              </a:r>
              <a:r>
                <a:rPr lang="en-US" sz="1800" dirty="0">
                  <a:solidFill>
                    <a:schemeClr val="tx1"/>
                  </a:solidFill>
                </a:rPr>
                <a:t> Human DNA Mix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A37D9A-EE27-4A43-ADDD-060D8EE1F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414"/>
            <a:stretch/>
          </p:blipFill>
          <p:spPr>
            <a:xfrm>
              <a:off x="0" y="3332890"/>
              <a:ext cx="3244397" cy="10347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D92552-29C4-D446-9642-C32160890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9749" y="3227527"/>
              <a:ext cx="1409092" cy="12188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CB5A6E-4398-1C42-8668-319E33BC0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494" b="11653"/>
            <a:stretch/>
          </p:blipFill>
          <p:spPr>
            <a:xfrm>
              <a:off x="3420986" y="3353613"/>
              <a:ext cx="1409092" cy="95583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4773DA-5FBE-C444-B31C-AF81B18A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7876" y="3313723"/>
              <a:ext cx="1666971" cy="1107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62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08654-699A-3243-BEAF-B1816B77C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87" y="3334870"/>
            <a:ext cx="8603226" cy="1483729"/>
          </a:xfrm>
        </p:spPr>
        <p:txBody>
          <a:bodyPr>
            <a:normAutofit/>
          </a:bodyPr>
          <a:lstStyle/>
          <a:p>
            <a:r>
              <a:rPr lang="en-GB" dirty="0"/>
              <a:t>A collaboration involving more than 1,300 scientists and clinicians from 37 countries.</a:t>
            </a:r>
          </a:p>
          <a:p>
            <a:r>
              <a:rPr lang="en-GB" dirty="0"/>
              <a:t>Analysed more than 2,600 genomes of 38 different tumour type (ICGC data) using common analysis pipelines.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E2B23-E97F-EE4D-86AA-89178BF73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9" y="487562"/>
            <a:ext cx="7536641" cy="26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900653-80BA-4942-9314-EBA7689D524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PCAWG16 - Pathogens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197955-1B0B-114D-8326-1EC174754F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AB914-E27B-4F4E-994F-254A02AA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pPr/>
              <a:t>24/09/2024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8C29F4-6F72-1E4A-B688-9A7407148DB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2026" b="42183"/>
          <a:stretch/>
        </p:blipFill>
        <p:spPr>
          <a:xfrm>
            <a:off x="1258751" y="456612"/>
            <a:ext cx="6626498" cy="43935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4AD37E-10E8-B945-AB60-C2719C6895B7}"/>
              </a:ext>
            </a:extLst>
          </p:cNvPr>
          <p:cNvSpPr/>
          <p:nvPr/>
        </p:nvSpPr>
        <p:spPr>
          <a:xfrm>
            <a:off x="971550" y="4810766"/>
            <a:ext cx="7545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Zapatka</a:t>
            </a:r>
            <a:r>
              <a:rPr lang="en-GB" sz="1400" dirty="0"/>
              <a:t>, M. </a:t>
            </a:r>
            <a:r>
              <a:rPr lang="en-GB" sz="1400" i="1" dirty="0"/>
              <a:t>et al. </a:t>
            </a:r>
            <a:r>
              <a:rPr lang="en-GB" sz="1400" dirty="0"/>
              <a:t>The landscape of viral associations in human cancers, </a:t>
            </a:r>
            <a:r>
              <a:rPr lang="en-GB" sz="1400" i="1" dirty="0"/>
              <a:t>Nat. Genetics, 2020</a:t>
            </a:r>
            <a:endParaRPr lang="en-GB" sz="1400" dirty="0"/>
          </a:p>
          <a:p>
            <a:r>
              <a:rPr lang="en-GB" sz="1600" dirty="0">
                <a:latin typeface="TimesNewRoman"/>
              </a:rPr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890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PCAWG16 -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Viruses were detected in 382 genomic and 68 transcriptome data sets.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High prevalence of known tumour associated viruses such as EBV, HBV and several HPV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5C037-69A9-6441-86FB-36C778278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1" t="67322"/>
          <a:stretch/>
        </p:blipFill>
        <p:spPr>
          <a:xfrm>
            <a:off x="1632841" y="1641418"/>
            <a:ext cx="5878317" cy="34618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3FBB86-90EF-7F49-AA62-DC031059DC25}"/>
              </a:ext>
            </a:extLst>
          </p:cNvPr>
          <p:cNvSpPr/>
          <p:nvPr/>
        </p:nvSpPr>
        <p:spPr>
          <a:xfrm>
            <a:off x="6185408" y="4906957"/>
            <a:ext cx="2958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346849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664A84-0722-274B-B91C-766406A0AD30}"/>
              </a:ext>
            </a:extLst>
          </p:cNvPr>
          <p:cNvSpPr/>
          <p:nvPr/>
        </p:nvSpPr>
        <p:spPr>
          <a:xfrm>
            <a:off x="0" y="186455"/>
            <a:ext cx="9144000" cy="5278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71" y="71661"/>
            <a:ext cx="8549877" cy="677839"/>
          </a:xfrm>
        </p:spPr>
        <p:txBody>
          <a:bodyPr/>
          <a:lstStyle/>
          <a:p>
            <a:r>
              <a:rPr lang="en-US" sz="2400" dirty="0"/>
              <a:t>PCAWG16 - </a:t>
            </a:r>
            <a:r>
              <a:rPr lang="en-GB" sz="2400" dirty="0"/>
              <a:t>HPV presence was significantly exclusive with well-known driver mutations in head/neck cancer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A2F79-F01E-A64A-BC67-C310F0B7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72" r="24004" b="33114"/>
          <a:stretch/>
        </p:blipFill>
        <p:spPr>
          <a:xfrm>
            <a:off x="1169988" y="728582"/>
            <a:ext cx="6802833" cy="2549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F043C-CD63-CF45-9CFC-9BB2899BFCE5}"/>
              </a:ext>
            </a:extLst>
          </p:cNvPr>
          <p:cNvSpPr txBox="1"/>
          <p:nvPr/>
        </p:nvSpPr>
        <p:spPr>
          <a:xfrm>
            <a:off x="265113" y="3292735"/>
            <a:ext cx="8509991" cy="18158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/>
              <a:t>HPV-positive tumours exhibit an almost complete mutual exclusivity with mutations in known drivers: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/>
              <a:t>TP53</a:t>
            </a:r>
            <a:r>
              <a:rPr lang="en-GB" sz="1400" dirty="0"/>
              <a:t> (FDR corrected </a:t>
            </a:r>
            <a:r>
              <a:rPr lang="en-GB" sz="1400" i="1" dirty="0"/>
              <a:t>P</a:t>
            </a:r>
            <a:r>
              <a:rPr lang="en-GB" sz="1400" dirty="0"/>
              <a:t> =1.73x10</a:t>
            </a:r>
            <a:r>
              <a:rPr lang="en-GB" sz="1400" baseline="30000" dirty="0"/>
              <a:t>-5</a:t>
            </a:r>
            <a:r>
              <a:rPr lang="en-GB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/>
              <a:t>CDKN2A</a:t>
            </a:r>
            <a:r>
              <a:rPr lang="en-GB" sz="1400" dirty="0"/>
              <a:t> (</a:t>
            </a:r>
            <a:r>
              <a:rPr lang="en-GB" sz="1400" i="1" dirty="0"/>
              <a:t>P</a:t>
            </a:r>
            <a:r>
              <a:rPr lang="en-GB" sz="1400" dirty="0"/>
              <a:t> = 1.73x10</a:t>
            </a:r>
            <a:r>
              <a:rPr lang="en-GB" sz="1400" baseline="30000" dirty="0"/>
              <a:t>-5)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/>
              <a:t>TERT</a:t>
            </a:r>
            <a:r>
              <a:rPr lang="en-GB" sz="1400" dirty="0"/>
              <a:t> (</a:t>
            </a:r>
            <a:r>
              <a:rPr lang="en-GB" sz="1400" i="1" dirty="0"/>
              <a:t>P</a:t>
            </a:r>
            <a:r>
              <a:rPr lang="en-GB" sz="1400" dirty="0"/>
              <a:t> = 0.012) </a:t>
            </a:r>
            <a:endParaRPr lang="en-GB" dirty="0"/>
          </a:p>
          <a:p>
            <a:endParaRPr lang="en-GB" sz="1400" dirty="0"/>
          </a:p>
          <a:p>
            <a:r>
              <a:rPr lang="en-GB" sz="1400" dirty="0"/>
              <a:t>This could be explained by a mutation independent inactivation of </a:t>
            </a:r>
            <a:r>
              <a:rPr lang="en-GB" sz="1400" i="1" dirty="0"/>
              <a:t>TP53</a:t>
            </a:r>
            <a:r>
              <a:rPr lang="en-GB" sz="1400" dirty="0"/>
              <a:t> through the human papillomaviruses </a:t>
            </a:r>
            <a:endParaRPr lang="en-GB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5D86B-1519-B74C-90FA-2CFA75F7DD66}"/>
              </a:ext>
            </a:extLst>
          </p:cNvPr>
          <p:cNvSpPr/>
          <p:nvPr/>
        </p:nvSpPr>
        <p:spPr>
          <a:xfrm>
            <a:off x="6109207" y="4837251"/>
            <a:ext cx="30274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328995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9A46521-2982-9A4A-8E00-1E4075F29A28}"/>
              </a:ext>
            </a:extLst>
          </p:cNvPr>
          <p:cNvGrpSpPr/>
          <p:nvPr/>
        </p:nvGrpSpPr>
        <p:grpSpPr>
          <a:xfrm>
            <a:off x="1210800" y="704725"/>
            <a:ext cx="6721203" cy="4005652"/>
            <a:chOff x="296464" y="1189402"/>
            <a:chExt cx="6865035" cy="42283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BAC46-9F37-584C-8DF4-90BA13C6D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23"/>
            <a:stretch/>
          </p:blipFill>
          <p:spPr>
            <a:xfrm>
              <a:off x="296465" y="1189402"/>
              <a:ext cx="6865034" cy="422839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BE890E-6EAF-A44A-8E91-87F33CCD73E1}"/>
                </a:ext>
              </a:extLst>
            </p:cNvPr>
            <p:cNvSpPr/>
            <p:nvPr/>
          </p:nvSpPr>
          <p:spPr>
            <a:xfrm>
              <a:off x="296465" y="1406769"/>
              <a:ext cx="337544" cy="517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 sz="2400" dirty="0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A18B54-34E5-7A4F-A6AE-6F255A40773C}"/>
                </a:ext>
              </a:extLst>
            </p:cNvPr>
            <p:cNvSpPr/>
            <p:nvPr/>
          </p:nvSpPr>
          <p:spPr>
            <a:xfrm>
              <a:off x="296464" y="2937838"/>
              <a:ext cx="337544" cy="517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 sz="2400" dirty="0" err="1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0BF55-4F39-3F49-8083-5D523C5719C5}"/>
              </a:ext>
            </a:extLst>
          </p:cNvPr>
          <p:cNvSpPr/>
          <p:nvPr/>
        </p:nvSpPr>
        <p:spPr>
          <a:xfrm>
            <a:off x="0" y="211855"/>
            <a:ext cx="9144000" cy="5278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4" y="32899"/>
            <a:ext cx="8549877" cy="852541"/>
          </a:xfrm>
        </p:spPr>
        <p:txBody>
          <a:bodyPr/>
          <a:lstStyle/>
          <a:p>
            <a:r>
              <a:rPr lang="en-US" sz="2000" dirty="0"/>
              <a:t>PCAWG16 - </a:t>
            </a:r>
            <a:r>
              <a:rPr lang="en-GB" sz="2000" dirty="0"/>
              <a:t>The recurrent viral integrations at the TERT promoter were coupled to high telomerase expression uncovering a further mechanism to activate this tumour driving process. </a:t>
            </a:r>
            <a:br>
              <a:rPr lang="en-GB" sz="2000" dirty="0"/>
            </a:b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CBF73D-7F86-E645-BE0C-58E978EFFE37}"/>
              </a:ext>
            </a:extLst>
          </p:cNvPr>
          <p:cNvSpPr txBox="1"/>
          <p:nvPr/>
        </p:nvSpPr>
        <p:spPr>
          <a:xfrm>
            <a:off x="361691" y="4407293"/>
            <a:ext cx="8549877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/>
              <a:t>Comparing gene expression in samples with virus integration to those without, only TERT was over-expressed (fold change ≥ 2.0) in two  liver cancer samples </a:t>
            </a:r>
            <a:endParaRPr lang="en-GB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29AE74-3ED5-1D48-ABCB-0BFF22CC3D1A}"/>
              </a:ext>
            </a:extLst>
          </p:cNvPr>
          <p:cNvSpPr/>
          <p:nvPr/>
        </p:nvSpPr>
        <p:spPr>
          <a:xfrm>
            <a:off x="6210808" y="4868089"/>
            <a:ext cx="2933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20459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8CC7F7-9792-694C-A532-24394FBCB769}"/>
              </a:ext>
            </a:extLst>
          </p:cNvPr>
          <p:cNvSpPr/>
          <p:nvPr/>
        </p:nvSpPr>
        <p:spPr>
          <a:xfrm>
            <a:off x="0" y="186455"/>
            <a:ext cx="9144000" cy="5278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6" y="68516"/>
            <a:ext cx="8549877" cy="393064"/>
          </a:xfrm>
        </p:spPr>
        <p:txBody>
          <a:bodyPr/>
          <a:lstStyle/>
          <a:p>
            <a:r>
              <a:rPr lang="en-US" sz="2400" dirty="0"/>
              <a:t>PCAWG16 - </a:t>
            </a:r>
            <a:r>
              <a:rPr lang="en-GB" sz="2400" dirty="0"/>
              <a:t>HPV infection and the APOBEC mutational signatures in head &amp; neck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873297"/>
            <a:ext cx="5062933" cy="39631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SBS2 (associated with activity of the AID/APOBEC family) enriched for </a:t>
            </a:r>
            <a:r>
              <a:rPr lang="en-GB" sz="1600" b="0" dirty="0" err="1"/>
              <a:t>alphapapillomavirus</a:t>
            </a:r>
            <a:r>
              <a:rPr lang="en-GB" sz="1600" b="0" dirty="0"/>
              <a:t> positive cases in head and neck cancers (FDR corrected </a:t>
            </a:r>
            <a:r>
              <a:rPr lang="en-GB" sz="1600" b="0" i="1" dirty="0"/>
              <a:t>P</a:t>
            </a:r>
            <a:r>
              <a:rPr lang="en-GB" sz="1600" b="0" dirty="0"/>
              <a:t> =  0.02; Wilcoxon rank sum test).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The expression of APOBEC3B is significantly higher in the virus positive head and neck cancers compared to their virus negative counterparts (</a:t>
            </a:r>
            <a:r>
              <a:rPr lang="en-GB" sz="1600" b="0" i="1" dirty="0"/>
              <a:t>P</a:t>
            </a:r>
            <a:r>
              <a:rPr lang="en-GB" sz="1600" b="0" dirty="0"/>
              <a:t> &lt; 0.001, Wilcoxon rank sum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Suggesting the role of impaired mechanism of antiviral cellular defence as a driving force in the development of head/neck carcinoma.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62012-E9FF-0443-9F8F-B7BD04605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2" t="66472" r="50359"/>
          <a:stretch/>
        </p:blipFill>
        <p:spPr>
          <a:xfrm>
            <a:off x="7170462" y="832250"/>
            <a:ext cx="1880619" cy="4352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CD69C-CFFB-8A43-84D7-ECE082846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54" t="46769"/>
          <a:stretch/>
        </p:blipFill>
        <p:spPr>
          <a:xfrm>
            <a:off x="5553868" y="832250"/>
            <a:ext cx="1539814" cy="4312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09AA9E-78C0-5F48-8E6A-446240528C3C}"/>
              </a:ext>
            </a:extLst>
          </p:cNvPr>
          <p:cNvSpPr/>
          <p:nvPr/>
        </p:nvSpPr>
        <p:spPr>
          <a:xfrm>
            <a:off x="6185408" y="4861890"/>
            <a:ext cx="33649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179300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E415BA-88FB-D54F-8C57-9E68FB300DD3}"/>
              </a:ext>
            </a:extLst>
          </p:cNvPr>
          <p:cNvSpPr/>
          <p:nvPr/>
        </p:nvSpPr>
        <p:spPr>
          <a:xfrm>
            <a:off x="0" y="-25754"/>
            <a:ext cx="4871417" cy="51708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52230A-7E35-1349-98BA-B9C3A4D76B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131F-2398-B149-A0BE-08C24708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DDFE5-744C-DF40-AD44-BFE716197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33" y="695551"/>
            <a:ext cx="4511732" cy="5065316"/>
          </a:xfrm>
        </p:spPr>
        <p:txBody>
          <a:bodyPr/>
          <a:lstStyle/>
          <a:p>
            <a:r>
              <a:rPr lang="en-US" sz="1400" b="0" dirty="0"/>
              <a:t>100x paired end metagenomes: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~300M human reads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1-40m bacterial reads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Varied number of species (1-77)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 metrics from PCAWG</a:t>
            </a:r>
          </a:p>
          <a:p>
            <a:r>
              <a:rPr lang="en-US" sz="1400" b="0" dirty="0"/>
              <a:t>10x Viral simulations</a:t>
            </a:r>
          </a:p>
          <a:p>
            <a:endParaRPr lang="en-US" sz="1400" b="0" dirty="0"/>
          </a:p>
          <a:p>
            <a:r>
              <a:rPr lang="en-US" sz="1400" b="0" dirty="0"/>
              <a:t>Benchmarks: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Human depletion (</a:t>
            </a:r>
            <a:r>
              <a:rPr lang="en-US" sz="1400" b="0" dirty="0" err="1"/>
              <a:t>BBDuK</a:t>
            </a:r>
            <a:r>
              <a:rPr lang="en-US" sz="1400" b="0" dirty="0"/>
              <a:t> efficiently removes human &amp; keeps bacterial reads)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Classification on raw reads &amp; assembled contigs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Bacteria quantification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Consensus approach</a:t>
            </a:r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5603C-BDC8-2540-9D30-F6A357BE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30" y="35718"/>
            <a:ext cx="4489353" cy="964066"/>
          </a:xfrm>
        </p:spPr>
        <p:txBody>
          <a:bodyPr/>
          <a:lstStyle/>
          <a:p>
            <a:r>
              <a:rPr lang="en-US" sz="2400" dirty="0"/>
              <a:t>Developing SEPATH further through benchmarking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D3F118-6D06-D344-B362-4DE1CF707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740" y="107570"/>
            <a:ext cx="3899307" cy="3726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50F65A-A5F9-E640-BE90-63381FCAFCDA}"/>
              </a:ext>
            </a:extLst>
          </p:cNvPr>
          <p:cNvSpPr/>
          <p:nvPr/>
        </p:nvSpPr>
        <p:spPr>
          <a:xfrm>
            <a:off x="4886104" y="3941911"/>
            <a:ext cx="42725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333333"/>
                </a:solidFill>
                <a:latin typeface="Europa"/>
              </a:rPr>
              <a:t>Gihawi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, A. </a:t>
            </a:r>
            <a:r>
              <a:rPr lang="en-GB" sz="1100" i="1" dirty="0">
                <a:solidFill>
                  <a:srgbClr val="333333"/>
                </a:solidFill>
                <a:latin typeface="Europa"/>
              </a:rPr>
              <a:t>et al.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 </a:t>
            </a:r>
            <a:r>
              <a:rPr lang="en-GB" sz="1100" b="1" dirty="0">
                <a:solidFill>
                  <a:srgbClr val="333333"/>
                </a:solidFill>
                <a:latin typeface="Europa"/>
              </a:rPr>
              <a:t>SEPATH: benchmarking the search for pathogens in human tissue whole genome sequence data leads to template pipelines. </a:t>
            </a:r>
            <a:r>
              <a:rPr lang="en-GB" sz="1100" i="1" dirty="0">
                <a:solidFill>
                  <a:srgbClr val="333333"/>
                </a:solidFill>
                <a:latin typeface="Europa"/>
              </a:rPr>
              <a:t>Genome </a:t>
            </a:r>
            <a:r>
              <a:rPr lang="en-GB" sz="1100" i="1" dirty="0" err="1">
                <a:solidFill>
                  <a:srgbClr val="333333"/>
                </a:solidFill>
                <a:latin typeface="Europa"/>
              </a:rPr>
              <a:t>Biol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 </a:t>
            </a:r>
            <a:r>
              <a:rPr lang="en-GB" sz="1100" b="1" dirty="0">
                <a:solidFill>
                  <a:srgbClr val="333333"/>
                </a:solidFill>
                <a:latin typeface="Europa"/>
              </a:rPr>
              <a:t>20, 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208 (2019) doi:10.1186/s13059-019-1819-8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5696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2B36-60AC-4644-9ADC-AEF3A0D2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SEPATH benchmark - Bacterial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BD70E-5167-C64F-91C1-BF98D5B6D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561722"/>
            <a:ext cx="8549878" cy="446677"/>
          </a:xfrm>
        </p:spPr>
        <p:txBody>
          <a:bodyPr/>
          <a:lstStyle/>
          <a:p>
            <a:r>
              <a:rPr lang="en-US" dirty="0"/>
              <a:t>mOTUs2 and Kraken prevail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2C05F-ABEC-CE4C-9044-3086EEAB2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3" t="4158"/>
          <a:stretch/>
        </p:blipFill>
        <p:spPr>
          <a:xfrm>
            <a:off x="4396668" y="561723"/>
            <a:ext cx="4449676" cy="36180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0996F1-78BF-054D-9839-01E45F6366C9}"/>
              </a:ext>
            </a:extLst>
          </p:cNvPr>
          <p:cNvSpPr/>
          <p:nvPr/>
        </p:nvSpPr>
        <p:spPr>
          <a:xfrm>
            <a:off x="7595178" y="4826093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Abraham </a:t>
            </a:r>
            <a:r>
              <a:rPr lang="en-US" sz="1400" dirty="0" err="1"/>
              <a:t>Gihawi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41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9A6CCF-8FD9-5040-8986-CF7FE253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66" y="85542"/>
            <a:ext cx="8549877" cy="294889"/>
          </a:xfrm>
        </p:spPr>
        <p:txBody>
          <a:bodyPr/>
          <a:lstStyle/>
          <a:p>
            <a:r>
              <a:rPr lang="en-US" sz="2400" dirty="0"/>
              <a:t>SEPATH Benchmark – Testing on real data (PCAWG)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F698D-DB5E-834D-A5E0-2151C25DDD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166" y="520164"/>
            <a:ext cx="8549878" cy="4088076"/>
          </a:xfrm>
        </p:spPr>
        <p:txBody>
          <a:bodyPr/>
          <a:lstStyle/>
          <a:p>
            <a:r>
              <a:rPr lang="en-GB" sz="1800" dirty="0"/>
              <a:t>SEPATH identified pathogens in line with current research: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 err="1"/>
              <a:t>Alphapapillomavirus</a:t>
            </a:r>
            <a:r>
              <a:rPr lang="en-GB" sz="1800" b="0" dirty="0"/>
              <a:t> was found in 9/10 cervical squamous cell carcinoma samples, with a high average number of sequencing reads compared to other taxa.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AB379-DD9F-8748-81CB-7ED5EBC2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pPr/>
              <a:t>24/09/2024</a:t>
            </a:fld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B948C-2E10-2344-BE83-2141253C1F0F}"/>
              </a:ext>
            </a:extLst>
          </p:cNvPr>
          <p:cNvGrpSpPr/>
          <p:nvPr/>
        </p:nvGrpSpPr>
        <p:grpSpPr>
          <a:xfrm>
            <a:off x="3819394" y="1779665"/>
            <a:ext cx="5291534" cy="3118173"/>
            <a:chOff x="1180592" y="986228"/>
            <a:chExt cx="6377295" cy="375798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8FBCC8-3DCE-3944-BE54-E7B00BF87C18}"/>
                </a:ext>
              </a:extLst>
            </p:cNvPr>
            <p:cNvSpPr/>
            <p:nvPr/>
          </p:nvSpPr>
          <p:spPr>
            <a:xfrm>
              <a:off x="1180592" y="4315966"/>
              <a:ext cx="6377295" cy="277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036ED1D-F328-6B47-9B9A-5739144A0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592" y="986228"/>
              <a:ext cx="6377295" cy="332973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5393860-FCCE-9E4A-A535-F38E78FE12AC}"/>
                </a:ext>
              </a:extLst>
            </p:cNvPr>
            <p:cNvCxnSpPr/>
            <p:nvPr/>
          </p:nvCxnSpPr>
          <p:spPr>
            <a:xfrm flipV="1">
              <a:off x="2248231" y="4339297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FB6AAF-5CF3-8E43-A2CA-E21FC2711F77}"/>
                </a:ext>
              </a:extLst>
            </p:cNvPr>
            <p:cNvCxnSpPr/>
            <p:nvPr/>
          </p:nvCxnSpPr>
          <p:spPr>
            <a:xfrm flipV="1">
              <a:off x="2721864" y="3665626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47E91C4-49A4-3242-B24D-027B2C767BF1}"/>
                </a:ext>
              </a:extLst>
            </p:cNvPr>
            <p:cNvCxnSpPr/>
            <p:nvPr/>
          </p:nvCxnSpPr>
          <p:spPr>
            <a:xfrm flipV="1">
              <a:off x="3681984" y="4113508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03BF29C-0063-5C49-BC07-32DB99EC3AA0}"/>
                </a:ext>
              </a:extLst>
            </p:cNvPr>
            <p:cNvCxnSpPr/>
            <p:nvPr/>
          </p:nvCxnSpPr>
          <p:spPr>
            <a:xfrm flipV="1">
              <a:off x="4023300" y="3777934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8C5B57-4237-5C4C-983E-07840217E403}"/>
                </a:ext>
              </a:extLst>
            </p:cNvPr>
            <p:cNvCxnSpPr/>
            <p:nvPr/>
          </p:nvCxnSpPr>
          <p:spPr>
            <a:xfrm flipV="1">
              <a:off x="4477512" y="4020530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6BB41A5-59F5-C841-98C9-16EBB50AAAB3}"/>
                </a:ext>
              </a:extLst>
            </p:cNvPr>
            <p:cNvCxnSpPr/>
            <p:nvPr/>
          </p:nvCxnSpPr>
          <p:spPr>
            <a:xfrm flipV="1">
              <a:off x="6403848" y="3708592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D2E936A-22EC-7C47-8ED5-1BF9258CD956}"/>
              </a:ext>
            </a:extLst>
          </p:cNvPr>
          <p:cNvSpPr/>
          <p:nvPr/>
        </p:nvSpPr>
        <p:spPr>
          <a:xfrm>
            <a:off x="7595178" y="5474788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Abraham </a:t>
            </a:r>
            <a:r>
              <a:rPr lang="en-US" sz="1400" dirty="0" err="1"/>
              <a:t>Gihawi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6A869-73FF-F247-A2E5-DE13658D9C7E}"/>
              </a:ext>
            </a:extLst>
          </p:cNvPr>
          <p:cNvSpPr txBox="1"/>
          <p:nvPr/>
        </p:nvSpPr>
        <p:spPr>
          <a:xfrm>
            <a:off x="254530" y="1779665"/>
            <a:ext cx="3492500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/>
              <a:t>Helicobacter pylori</a:t>
            </a:r>
            <a:r>
              <a:rPr lang="en-GB" dirty="0"/>
              <a:t> identified in 50% of stomach cancer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Medulloblastoma samples are expected to be mostly sterile and nothing much was detected.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71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60480-F01F-C324-CE84-0C5C9D76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Abraham </a:t>
            </a:r>
            <a:r>
              <a:rPr lang="en-GB" dirty="0" err="1"/>
              <a:t>Gihawi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DD6AA5-9358-AD2D-2A68-8BAE9B0A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0A45-E975-4B13-A7C4-4BB1E3BD50C0}" type="datetime1">
              <a:rPr lang="en-GB" smtClean="0"/>
              <a:t>24/09/2024</a:t>
            </a:fld>
            <a:endParaRPr lang="en-GB" dirty="0"/>
          </a:p>
        </p:txBody>
      </p:sp>
      <p:pic>
        <p:nvPicPr>
          <p:cNvPr id="2050" name="Picture 2" descr="Abraham Gihawi Headshot">
            <a:extLst>
              <a:ext uri="{FF2B5EF4-FFF2-40B4-BE49-F238E27FC236}">
                <a16:creationId xmlns:a16="http://schemas.microsoft.com/office/drawing/2014/main" id="{6572FB10-0592-F53A-CD07-12300754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64" y="571507"/>
            <a:ext cx="4278681" cy="427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8B062-AE77-9A5D-61E2-1845BB8CE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90" y="3843864"/>
            <a:ext cx="1620354" cy="10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D77A-44D1-5D4C-9349-36162B2F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89"/>
            <a:ext cx="8549877" cy="294889"/>
          </a:xfrm>
        </p:spPr>
        <p:txBody>
          <a:bodyPr/>
          <a:lstStyle/>
          <a:p>
            <a:r>
              <a:rPr lang="en-US" dirty="0"/>
              <a:t>Genomics England and Contamination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DAEF5-8FCF-2043-B06C-23EBF5C392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54179"/>
            <a:ext cx="4572000" cy="2326127"/>
          </a:xfrm>
        </p:spPr>
        <p:txBody>
          <a:bodyPr/>
          <a:lstStyle/>
          <a:p>
            <a:r>
              <a:rPr lang="en-US" sz="1600" dirty="0"/>
              <a:t>Genomics England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UK government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Sequenced 100,000 whole genomes including ~40,000 genomes from cancer patients</a:t>
            </a:r>
          </a:p>
          <a:p>
            <a:r>
              <a:rPr lang="en-GB" sz="1600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HPV Identification and Overlap with TP53 Mutational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HTLV-1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ABBS and Sarcoma Survival</a:t>
            </a:r>
          </a:p>
          <a:p>
            <a:r>
              <a:rPr lang="en-GB" sz="1600" b="1" dirty="0"/>
              <a:t>Contamination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A confounder of all metagenomic analysis of WGS is contamination, but particularly in low biomass studies.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30058-36A9-0841-96D0-B881043A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E20D1-2158-6349-ACC7-F134430F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176" y="1"/>
            <a:ext cx="1548823" cy="7950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FA3610-4A42-B6CB-0B68-9AC1F875BEA9}"/>
              </a:ext>
            </a:extLst>
          </p:cNvPr>
          <p:cNvGrpSpPr/>
          <p:nvPr/>
        </p:nvGrpSpPr>
        <p:grpSpPr>
          <a:xfrm>
            <a:off x="4795025" y="872574"/>
            <a:ext cx="4255796" cy="3887226"/>
            <a:chOff x="0" y="974938"/>
            <a:chExt cx="5727700" cy="4801657"/>
          </a:xfrm>
        </p:grpSpPr>
        <p:pic>
          <p:nvPicPr>
            <p:cNvPr id="14" name="Picture 13" descr="Chart, scatter chart&#10;&#10;Description automatically generated">
              <a:extLst>
                <a:ext uri="{FF2B5EF4-FFF2-40B4-BE49-F238E27FC236}">
                  <a16:creationId xmlns:a16="http://schemas.microsoft.com/office/drawing/2014/main" id="{283115C1-943A-8F92-A989-C6F25D107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877"/>
            <a:stretch/>
          </p:blipFill>
          <p:spPr>
            <a:xfrm>
              <a:off x="0" y="974938"/>
              <a:ext cx="5727700" cy="4801657"/>
            </a:xfrm>
            <a:prstGeom prst="rect">
              <a:avLst/>
            </a:prstGeom>
          </p:spPr>
        </p:pic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8443108-D596-AA89-5931-EFEDD7ABD461}"/>
                </a:ext>
              </a:extLst>
            </p:cNvPr>
            <p:cNvSpPr txBox="1"/>
            <p:nvPr/>
          </p:nvSpPr>
          <p:spPr>
            <a:xfrm>
              <a:off x="3152747" y="1447124"/>
              <a:ext cx="739395" cy="4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Oral</a:t>
              </a:r>
              <a:endParaRPr lang="en-GB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E493F001-E1B8-096A-167A-D09D771C88AC}"/>
                </a:ext>
              </a:extLst>
            </p:cNvPr>
            <p:cNvSpPr txBox="1"/>
            <p:nvPr/>
          </p:nvSpPr>
          <p:spPr>
            <a:xfrm>
              <a:off x="4210030" y="1680385"/>
              <a:ext cx="1393035" cy="4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Colorectal</a:t>
              </a:r>
              <a:endParaRPr lang="en-GB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37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3D4C-5360-5C4E-848B-97733184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and Bacteria -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851FB-BA06-524A-B3EF-226F4487F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8720534" cy="4088076"/>
          </a:xfrm>
        </p:spPr>
        <p:txBody>
          <a:bodyPr/>
          <a:lstStyle/>
          <a:p>
            <a:r>
              <a:rPr lang="en-US" sz="1600" dirty="0"/>
              <a:t>Inflammation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Strong support for a link between chronic inflammation and prostate cancer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Induction of inflammation by bacteria is believed to be critical in development of other cancer types. </a:t>
            </a:r>
          </a:p>
          <a:p>
            <a:r>
              <a:rPr lang="en-US" sz="1600" dirty="0"/>
              <a:t>Prostatitis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Bacterial infection can cause prostatitis</a:t>
            </a:r>
          </a:p>
          <a:p>
            <a:r>
              <a:rPr lang="en-US" sz="1600" i="1" dirty="0"/>
              <a:t>P. Acnes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Recurrent isolation of </a:t>
            </a:r>
            <a:r>
              <a:rPr lang="en-US" sz="1600" b="0" i="1" dirty="0"/>
              <a:t>Propionibacterium acnes</a:t>
            </a:r>
            <a:r>
              <a:rPr lang="en-US" sz="1600" b="0" dirty="0"/>
              <a:t> from prostate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In animal models </a:t>
            </a:r>
            <a:r>
              <a:rPr lang="en-US" sz="1600" b="0" i="1" dirty="0"/>
              <a:t>P. acnes</a:t>
            </a:r>
            <a:r>
              <a:rPr lang="en-US" sz="1600" b="0" dirty="0"/>
              <a:t> infection</a:t>
            </a:r>
            <a:r>
              <a:rPr lang="en-US" sz="1600" b="0" i="1" dirty="0"/>
              <a:t> </a:t>
            </a:r>
            <a:r>
              <a:rPr lang="en-US" sz="1600" b="0" dirty="0"/>
              <a:t>was capable of inducing chronic inflammation</a:t>
            </a:r>
          </a:p>
          <a:p>
            <a:r>
              <a:rPr lang="en-US" sz="1600" dirty="0"/>
              <a:t>Mycoplasma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A striking association between mycoplasma infection (based on a serological assay) and prostate cancer development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F02B-1E20-3543-AB53-64362946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8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A674F4-AD9C-424B-8B60-03278080E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49" y="558469"/>
            <a:ext cx="8013699" cy="35059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F02B-1E20-3543-AB53-64362946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53D4C-5360-5C4E-848B-9773318455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9862" y="124740"/>
            <a:ext cx="8550275" cy="393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Prostate Cancer and Bacteria under the microscope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7EDE2-4839-BE4C-93FD-2D3338FABFDB}"/>
              </a:ext>
            </a:extLst>
          </p:cNvPr>
          <p:cNvSpPr txBox="1"/>
          <p:nvPr/>
        </p:nvSpPr>
        <p:spPr>
          <a:xfrm>
            <a:off x="296469" y="4155732"/>
            <a:ext cx="86829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/>
              <a:t>Fluorescence microscopy images of urine samples stained with DAPI demonstrated a striking association between the presence of microorganisms in urine and D’Amico category in prostate cancer patients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853C7-FC73-904E-B818-201593CE0561}"/>
              </a:ext>
            </a:extLst>
          </p:cNvPr>
          <p:cNvSpPr/>
          <p:nvPr/>
        </p:nvSpPr>
        <p:spPr>
          <a:xfrm>
            <a:off x="4995672" y="4712571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Rachel Hurst</a:t>
            </a:r>
          </a:p>
        </p:txBody>
      </p:sp>
    </p:spTree>
    <p:extLst>
      <p:ext uri="{BB962C8B-B14F-4D97-AF65-F5344CB8AC3E}">
        <p14:creationId xmlns:p14="http://schemas.microsoft.com/office/powerpoint/2010/main" val="326292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3D4C-5360-5C4E-848B-97733184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 Bacteria is Associated with Aggressive </a:t>
            </a:r>
            <a:r>
              <a:rPr lang="en-US" dirty="0" err="1"/>
              <a:t>PrCa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851FB-BA06-524A-B3EF-226F4487F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F02B-1E20-3543-AB53-64362946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AE21E-6C6E-6B4F-9CEB-F774DBBDB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6" y="460187"/>
            <a:ext cx="8549877" cy="3419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BE3C3-B427-AD47-83C8-68DD825AC7BE}"/>
              </a:ext>
            </a:extLst>
          </p:cNvPr>
          <p:cNvSpPr txBox="1"/>
          <p:nvPr/>
        </p:nvSpPr>
        <p:spPr>
          <a:xfrm>
            <a:off x="296465" y="3824123"/>
            <a:ext cx="854987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Recurrent multiple anaerobic bacterial genera (ABBS genera</a:t>
            </a:r>
            <a:r>
              <a:rPr lang="en-GB" sz="1400" dirty="0">
                <a:sym typeface="Wingdings" pitchFamily="2" charset="2"/>
              </a:rPr>
              <a:t>: </a:t>
            </a:r>
            <a:r>
              <a:rPr lang="en-GB" sz="1400" i="1" dirty="0" err="1">
                <a:sym typeface="Wingdings" pitchFamily="2" charset="2"/>
              </a:rPr>
              <a:t>Fenollaria</a:t>
            </a:r>
            <a:r>
              <a:rPr lang="en-GB" sz="1400" i="1" dirty="0">
                <a:sym typeface="Wingdings" pitchFamily="2" charset="2"/>
              </a:rPr>
              <a:t>/</a:t>
            </a:r>
            <a:r>
              <a:rPr lang="en-GB" sz="1400" i="1" dirty="0" err="1">
                <a:sym typeface="Wingdings" pitchFamily="2" charset="2"/>
              </a:rPr>
              <a:t>Ezakiella</a:t>
            </a:r>
            <a:r>
              <a:rPr lang="en-GB" sz="1400" i="1" dirty="0">
                <a:sym typeface="Wingdings" pitchFamily="2" charset="2"/>
              </a:rPr>
              <a:t>, </a:t>
            </a:r>
            <a:r>
              <a:rPr lang="en-GB" sz="1400" i="1" dirty="0" err="1">
                <a:sym typeface="Wingdings" pitchFamily="2" charset="2"/>
              </a:rPr>
              <a:t>Peptoniphilus</a:t>
            </a:r>
            <a:r>
              <a:rPr lang="en-GB" sz="1400" i="1" dirty="0">
                <a:sym typeface="Wingdings" pitchFamily="2" charset="2"/>
              </a:rPr>
              <a:t>, </a:t>
            </a:r>
            <a:r>
              <a:rPr lang="en-GB" sz="1400" i="1" dirty="0" err="1">
                <a:sym typeface="Wingdings" pitchFamily="2" charset="2"/>
              </a:rPr>
              <a:t>Porphyromonas</a:t>
            </a:r>
            <a:r>
              <a:rPr lang="en-GB" sz="1400" i="1" dirty="0">
                <a:sym typeface="Wingdings" pitchFamily="2" charset="2"/>
              </a:rPr>
              <a:t>, Fusobacterium </a:t>
            </a:r>
            <a:r>
              <a:rPr lang="en-GB" sz="1400" dirty="0">
                <a:sym typeface="Wingdings" pitchFamily="2" charset="2"/>
              </a:rPr>
              <a:t>and</a:t>
            </a:r>
            <a:r>
              <a:rPr lang="en-GB" sz="1400" i="1" dirty="0">
                <a:sym typeface="Wingdings" pitchFamily="2" charset="2"/>
              </a:rPr>
              <a:t> </a:t>
            </a:r>
            <a:r>
              <a:rPr lang="en-GB" sz="1400" i="1" dirty="0" err="1">
                <a:sym typeface="Wingdings" pitchFamily="2" charset="2"/>
              </a:rPr>
              <a:t>Anaerococcus</a:t>
            </a:r>
            <a:r>
              <a:rPr lang="en-GB" sz="1400" dirty="0">
                <a:sym typeface="Wingdings" pitchFamily="2" charset="2"/>
              </a:rPr>
              <a:t>)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Patients with at least one of these were associated with a poor outcome in three independent datasets: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16S on urine samples (</a:t>
            </a:r>
            <a:r>
              <a:rPr lang="en-US" sz="1400" i="1" dirty="0"/>
              <a:t>n</a:t>
            </a:r>
            <a:r>
              <a:rPr lang="en-US" sz="1400" dirty="0"/>
              <a:t>=24)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RNAseq</a:t>
            </a:r>
            <a:r>
              <a:rPr lang="en-US" sz="1400" dirty="0"/>
              <a:t> on urine samples (</a:t>
            </a:r>
            <a:r>
              <a:rPr lang="en-US" sz="1400" i="1" dirty="0"/>
              <a:t>n</a:t>
            </a:r>
            <a:r>
              <a:rPr lang="en-US" sz="1400" dirty="0"/>
              <a:t>=24)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Whole Genome Sequencing on ICGC UK prostatectomy samples (</a:t>
            </a:r>
            <a:r>
              <a:rPr lang="en-US" sz="1400" i="1" dirty="0"/>
              <a:t>n</a:t>
            </a:r>
            <a:r>
              <a:rPr lang="en-US" sz="1400" dirty="0"/>
              <a:t>=204)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482919-13B5-934C-A998-1DFF37D60B96}"/>
              </a:ext>
            </a:extLst>
          </p:cNvPr>
          <p:cNvSpPr/>
          <p:nvPr/>
        </p:nvSpPr>
        <p:spPr>
          <a:xfrm>
            <a:off x="6169771" y="5714199"/>
            <a:ext cx="2973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Shyam</a:t>
            </a:r>
            <a:r>
              <a:rPr lang="en-US" sz="1400" dirty="0"/>
              <a:t> </a:t>
            </a:r>
            <a:r>
              <a:rPr lang="en-US" sz="1400" dirty="0" err="1"/>
              <a:t>Rallapalli</a:t>
            </a:r>
            <a:r>
              <a:rPr lang="en-US" sz="1400" dirty="0"/>
              <a:t>, Abraham </a:t>
            </a:r>
            <a:r>
              <a:rPr lang="en-US" sz="1400" dirty="0" err="1"/>
              <a:t>Gihawi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60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87" y="2523832"/>
            <a:ext cx="2554057" cy="255405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2145C2D-0380-2C4C-0663-E9E8344D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PanProstate</a:t>
            </a:r>
            <a:r>
              <a:rPr lang="en-GB" dirty="0"/>
              <a:t> Cancer Group</a:t>
            </a: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5" y="684485"/>
            <a:ext cx="2432505" cy="936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15" y="501677"/>
            <a:ext cx="3970285" cy="1569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94" y="492408"/>
            <a:ext cx="1717097" cy="1066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8643" y="2106737"/>
            <a:ext cx="2863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2012 Cancers (1709 primary, 302 metastatic)</a:t>
            </a:r>
          </a:p>
        </p:txBody>
      </p:sp>
      <p:pic>
        <p:nvPicPr>
          <p:cNvPr id="12" name="Picture 11" descr="A picture containing map, atlas, text&#10;&#10;Description automatically generated">
            <a:extLst>
              <a:ext uri="{FF2B5EF4-FFF2-40B4-BE49-F238E27FC236}">
                <a16:creationId xmlns:a16="http://schemas.microsoft.com/office/drawing/2014/main" id="{BE1FD225-C05F-DF56-3654-5FB478DD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12344"/>
            <a:ext cx="6292287" cy="28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53"/>
    </mc:Choice>
    <mc:Fallback xmlns="">
      <p:transition spd="slow" advTm="3995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02A60A-976B-C4C9-1229-B517D6C7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6" y="65635"/>
            <a:ext cx="8549877" cy="294889"/>
          </a:xfrm>
        </p:spPr>
        <p:txBody>
          <a:bodyPr/>
          <a:lstStyle/>
          <a:p>
            <a:r>
              <a:rPr lang="en-GB" dirty="0"/>
              <a:t>PPCG Microbiome Result 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46D5B0-48F6-B935-B352-20DEB4AC8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Microbial classifications  </a:t>
            </a:r>
            <a:r>
              <a:rPr lang="en-US" b="0" i="1" dirty="0"/>
              <a:t>N</a:t>
            </a:r>
            <a:r>
              <a:rPr lang="en-US" b="0" dirty="0"/>
              <a:t>=2,176 WGS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1,363 Genera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4,208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7BF21-7ABD-A0F6-9F3C-D59AFA14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6908D2-A39F-056D-558E-82F8AEA96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6098444-D3F1-E027-0C87-31C229A1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218" y="552873"/>
            <a:ext cx="4395746" cy="44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DEAA-1605-9D49-AA78-1F3578FF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PPCG – Overall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4F08D-40C4-F062-B5B8-5B24B6654E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9009F-B91A-7042-8965-F82E0EB2A24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54563"/>
            <a:ext cx="549275" cy="3905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37ED4E8-E678-8A6B-4054-FB5B828E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10"/>
          <a:stretch/>
        </p:blipFill>
        <p:spPr>
          <a:xfrm>
            <a:off x="329454" y="802673"/>
            <a:ext cx="3300651" cy="3539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5221A-BB7E-4B25-5753-26A4365F1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703"/>
          <a:stretch/>
        </p:blipFill>
        <p:spPr>
          <a:xfrm>
            <a:off x="6651812" y="802673"/>
            <a:ext cx="2217388" cy="3544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F6BDC-57EB-759F-95DD-00A1745A6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3"/>
          <a:stretch/>
        </p:blipFill>
        <p:spPr>
          <a:xfrm>
            <a:off x="4311763" y="802673"/>
            <a:ext cx="2217388" cy="35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3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E41A-FDEE-5EEA-96D1-0D511344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Microbiome is closer in paired primary and metastatic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EE7B0-68C2-E74D-5E18-6AE9727037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B5C37-0550-8260-AA4E-3E046014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pic>
        <p:nvPicPr>
          <p:cNvPr id="8" name="Picture 7" descr="A picture containing text, diagram, line, number&#10;&#10;Description automatically generated">
            <a:extLst>
              <a:ext uri="{FF2B5EF4-FFF2-40B4-BE49-F238E27FC236}">
                <a16:creationId xmlns:a16="http://schemas.microsoft.com/office/drawing/2014/main" id="{2A69B478-2FE2-A985-A2F3-65D800F3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6" y="692208"/>
            <a:ext cx="8683907" cy="40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7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DEAA-1605-9D49-AA78-1F3578FF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Previous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7F195-7BF6-8000-4FFD-A1226F84C5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9009F-B91A-7042-8965-F82E0EB2A24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54563"/>
            <a:ext cx="549275" cy="3905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3BBE6-7EB3-E9BC-FF58-60C9D255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38" y="729108"/>
            <a:ext cx="3608980" cy="368687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879EA8B-C137-8630-DF8C-695338800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7" y="729108"/>
            <a:ext cx="3711111" cy="3686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B3D660-548A-43BE-26A5-3F8F3DA445B5}"/>
              </a:ext>
            </a:extLst>
          </p:cNvPr>
          <p:cNvSpPr txBox="1"/>
          <p:nvPr/>
        </p:nvSpPr>
        <p:spPr>
          <a:xfrm>
            <a:off x="5184013" y="4415980"/>
            <a:ext cx="402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- Age (+ clock like SBS-1 association)</a:t>
            </a:r>
          </a:p>
        </p:txBody>
      </p:sp>
    </p:spTree>
    <p:extLst>
      <p:ext uri="{BB962C8B-B14F-4D97-AF65-F5344CB8AC3E}">
        <p14:creationId xmlns:p14="http://schemas.microsoft.com/office/powerpoint/2010/main" val="131366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4D8A-22C3-8C75-B876-09859DF0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7001A-3EBA-5627-420C-C08F3E5D53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There is the potential that bacteria plays an important role in prostate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can use whole genome sequencing of tumour samples to get a good idea of the bacteria present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PanProstate</a:t>
            </a:r>
            <a:r>
              <a:rPr lang="en-GB" dirty="0"/>
              <a:t> Cancer Group has proven a fertile ground for exploring the interactions between cancer development and bacteria.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23A85-19CE-BE34-3FA2-C838FB37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87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A271-5B58-12B4-09B7-6D33B68D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98E4F-2B43-FDAF-5EF4-98E820037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Introduction to microbes and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Overview of our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Tutorial 1 – Investigating pitfalls of human cancer microbiome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Break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Tutorial 2 – From microbiome community matrices to clinical biomarkers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FB926-9222-96E5-04A8-8B4799BF7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5927C81-E16D-494A-BE30-FB2F9943BD23}"/>
              </a:ext>
            </a:extLst>
          </p:cNvPr>
          <p:cNvSpPr/>
          <p:nvPr/>
        </p:nvSpPr>
        <p:spPr>
          <a:xfrm>
            <a:off x="-7092" y="0"/>
            <a:ext cx="9151092" cy="730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C00B2-7523-3D4F-BAF1-3153D465AB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6" y="5479258"/>
            <a:ext cx="549275" cy="522287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DAE98C-D319-E34C-B736-3AEC058194CE}"/>
              </a:ext>
            </a:extLst>
          </p:cNvPr>
          <p:cNvGrpSpPr/>
          <p:nvPr/>
        </p:nvGrpSpPr>
        <p:grpSpPr>
          <a:xfrm>
            <a:off x="-7092" y="2929036"/>
            <a:ext cx="6285741" cy="2216052"/>
            <a:chOff x="-2029502" y="3038038"/>
            <a:chExt cx="6285741" cy="22160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83C2F0-9632-2849-A8C8-7B14B31B3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34" t="19513" b="6425"/>
            <a:stretch/>
          </p:blipFill>
          <p:spPr>
            <a:xfrm>
              <a:off x="-2029502" y="3038038"/>
              <a:ext cx="3519202" cy="2215991"/>
            </a:xfrm>
            <a:prstGeom prst="rect">
              <a:avLst/>
            </a:prstGeom>
          </p:spPr>
        </p:pic>
        <p:pic>
          <p:nvPicPr>
            <p:cNvPr id="11" name="Picture 10" descr="A group of people standing next to a fence&#10;&#10;Description automatically generated">
              <a:extLst>
                <a:ext uri="{FF2B5EF4-FFF2-40B4-BE49-F238E27FC236}">
                  <a16:creationId xmlns:a16="http://schemas.microsoft.com/office/drawing/2014/main" id="{1DF3A1C6-1E82-474F-8481-B465CB985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39" t="12906" r="13847" b="7724"/>
            <a:stretch/>
          </p:blipFill>
          <p:spPr>
            <a:xfrm>
              <a:off x="1489701" y="3038038"/>
              <a:ext cx="2766538" cy="2216052"/>
            </a:xfrm>
            <a:prstGeom prst="rect">
              <a:avLst/>
            </a:prstGeom>
          </p:spPr>
        </p:pic>
      </p:grpSp>
      <p:pic>
        <p:nvPicPr>
          <p:cNvPr id="13" name="Picture 12" descr="Movember-logo.jpg">
            <a:extLst>
              <a:ext uri="{FF2B5EF4-FFF2-40B4-BE49-F238E27FC236}">
                <a16:creationId xmlns:a16="http://schemas.microsoft.com/office/drawing/2014/main" id="{863E8942-D65D-DA43-A0D2-B81CDE10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t="16324" r="15181" b="18368"/>
          <a:stretch/>
        </p:blipFill>
        <p:spPr>
          <a:xfrm>
            <a:off x="6506436" y="0"/>
            <a:ext cx="745586" cy="730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618BF3-EE7E-904D-A00F-48BBEEF4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82" y="35759"/>
            <a:ext cx="2634086" cy="6585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EDF88F-603C-2145-80B4-36903DE8A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190" y="9550"/>
            <a:ext cx="1354173" cy="710941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B51AE4AB-B2A2-C847-901D-34A4755D1E4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471" y="98948"/>
            <a:ext cx="1435828" cy="532144"/>
          </a:xfrm>
          <a:prstGeom prst="rect">
            <a:avLst/>
          </a:prstGeom>
        </p:spPr>
      </p:pic>
      <p:pic>
        <p:nvPicPr>
          <p:cNvPr id="18" name="Picture 17" descr="BigC.png">
            <a:extLst>
              <a:ext uri="{FF2B5EF4-FFF2-40B4-BE49-F238E27FC236}">
                <a16:creationId xmlns:a16="http://schemas.microsoft.com/office/drawing/2014/main" id="{2E388227-5803-EB48-A187-20B18C6A3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7" y="98948"/>
            <a:ext cx="1541547" cy="5321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C59DCC-206B-0C4C-BB3F-AA4258F56277}"/>
              </a:ext>
            </a:extLst>
          </p:cNvPr>
          <p:cNvSpPr txBox="1"/>
          <p:nvPr/>
        </p:nvSpPr>
        <p:spPr>
          <a:xfrm>
            <a:off x="6723416" y="797783"/>
            <a:ext cx="2267720" cy="3570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Maria H. Traka</a:t>
            </a:r>
            <a:endParaRPr lang="en-GB" sz="1600" baseline="30000" dirty="0"/>
          </a:p>
          <a:p>
            <a:r>
              <a:rPr lang="en-GB" sz="1600" dirty="0"/>
              <a:t>Richard Y. Ball</a:t>
            </a:r>
          </a:p>
          <a:p>
            <a:r>
              <a:rPr lang="en-GB" sz="1600" dirty="0"/>
              <a:t>Anastasios </a:t>
            </a:r>
            <a:r>
              <a:rPr lang="en-GB" sz="1600" dirty="0" err="1"/>
              <a:t>Bampalis</a:t>
            </a:r>
            <a:endParaRPr lang="en-GB" sz="1600" dirty="0"/>
          </a:p>
          <a:p>
            <a:r>
              <a:rPr lang="en-GB" sz="1600" dirty="0"/>
              <a:t>Anna Russell</a:t>
            </a:r>
          </a:p>
          <a:p>
            <a:r>
              <a:rPr lang="en-GB" sz="1600" dirty="0" err="1"/>
              <a:t>Seshadhri</a:t>
            </a:r>
            <a:r>
              <a:rPr lang="en-GB" sz="1600" dirty="0"/>
              <a:t> Subramanian</a:t>
            </a:r>
          </a:p>
          <a:p>
            <a:endParaRPr lang="en-GB" sz="1200" dirty="0"/>
          </a:p>
          <a:p>
            <a:r>
              <a:rPr lang="en-GB" sz="1600" b="1" dirty="0" err="1"/>
              <a:t>PanProstate</a:t>
            </a:r>
            <a:r>
              <a:rPr lang="en-GB" sz="1600" b="1" dirty="0"/>
              <a:t> Cancer Group </a:t>
            </a:r>
          </a:p>
          <a:p>
            <a:r>
              <a:rPr lang="en-GB" sz="1600" dirty="0"/>
              <a:t>David Wedge</a:t>
            </a:r>
          </a:p>
          <a:p>
            <a:r>
              <a:rPr lang="en-US" sz="1600" dirty="0"/>
              <a:t>Maria </a:t>
            </a:r>
            <a:r>
              <a:rPr lang="en-US" sz="1600" dirty="0" err="1"/>
              <a:t>Jakobsdottir</a:t>
            </a:r>
            <a:endParaRPr lang="en-US" sz="1600" dirty="0"/>
          </a:p>
          <a:p>
            <a:endParaRPr lang="en-US" sz="1200" b="1" dirty="0"/>
          </a:p>
          <a:p>
            <a:r>
              <a:rPr lang="en-US" sz="1600" b="1" dirty="0"/>
              <a:t>PCAWG Pathogens</a:t>
            </a:r>
          </a:p>
          <a:p>
            <a:r>
              <a:rPr lang="en-US" sz="1600" b="1" dirty="0"/>
              <a:t>Marc </a:t>
            </a:r>
            <a:r>
              <a:rPr lang="en-US" sz="1600" b="1" dirty="0" err="1"/>
              <a:t>Zapatka</a:t>
            </a:r>
            <a:endParaRPr lang="en-US" sz="1600" b="1" baseline="30000" dirty="0"/>
          </a:p>
          <a:p>
            <a:r>
              <a:rPr lang="en-US" sz="1600" b="1" dirty="0"/>
              <a:t>Ivan </a:t>
            </a:r>
            <a:r>
              <a:rPr lang="en-US" sz="1600" b="1" dirty="0" err="1"/>
              <a:t>Borozan</a:t>
            </a:r>
            <a:endParaRPr lang="en-US" sz="1600" b="1" dirty="0"/>
          </a:p>
          <a:p>
            <a:r>
              <a:rPr lang="en-US" sz="1600" b="1" dirty="0"/>
              <a:t>Murat Iskar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0CA53-E501-6946-BBC0-39325BB59C43}"/>
              </a:ext>
            </a:extLst>
          </p:cNvPr>
          <p:cNvSpPr txBox="1"/>
          <p:nvPr/>
        </p:nvSpPr>
        <p:spPr>
          <a:xfrm>
            <a:off x="149002" y="817231"/>
            <a:ext cx="1721248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Abraham </a:t>
            </a:r>
            <a:r>
              <a:rPr lang="en-US" sz="1600" b="1" dirty="0" err="1"/>
              <a:t>Gihawli</a:t>
            </a:r>
            <a:endParaRPr lang="en-US" sz="1600" b="1" dirty="0"/>
          </a:p>
          <a:p>
            <a:r>
              <a:rPr lang="en-US" sz="1600" b="1" dirty="0"/>
              <a:t>Rachel Hurst</a:t>
            </a:r>
          </a:p>
          <a:p>
            <a:r>
              <a:rPr lang="en-US" sz="1600" b="1" dirty="0" err="1"/>
              <a:t>Shyam</a:t>
            </a:r>
            <a:r>
              <a:rPr lang="en-US" sz="1600" b="1" dirty="0"/>
              <a:t> </a:t>
            </a:r>
            <a:r>
              <a:rPr lang="en-US" sz="1600" b="1" dirty="0" err="1"/>
              <a:t>Rallapalli</a:t>
            </a:r>
            <a:endParaRPr lang="en-US" sz="1600" b="1" dirty="0"/>
          </a:p>
          <a:p>
            <a:r>
              <a:rPr lang="en-US" sz="1600" b="1" dirty="0"/>
              <a:t>Colin Cooper</a:t>
            </a:r>
          </a:p>
          <a:p>
            <a:r>
              <a:rPr lang="en-US" sz="1600" dirty="0"/>
              <a:t>Jeremy Clark</a:t>
            </a:r>
          </a:p>
          <a:p>
            <a:r>
              <a:rPr lang="en-US" sz="1600" dirty="0"/>
              <a:t>Richard Leggett</a:t>
            </a:r>
          </a:p>
          <a:p>
            <a:r>
              <a:rPr lang="en-US" sz="1600" dirty="0"/>
              <a:t>John Wain</a:t>
            </a:r>
          </a:p>
          <a:p>
            <a:r>
              <a:rPr lang="en-US" sz="1600" dirty="0"/>
              <a:t>Justin O’Grady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5FFFA8-0D51-8F4E-9329-50AA8328E352}"/>
              </a:ext>
            </a:extLst>
          </p:cNvPr>
          <p:cNvSpPr txBox="1"/>
          <p:nvPr/>
        </p:nvSpPr>
        <p:spPr>
          <a:xfrm>
            <a:off x="2247643" y="817231"/>
            <a:ext cx="1860494" cy="2133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Emma </a:t>
            </a:r>
            <a:r>
              <a:rPr lang="en-US" sz="1600" dirty="0" err="1"/>
              <a:t>Meader</a:t>
            </a:r>
            <a:endParaRPr lang="en-US" sz="1600" dirty="0"/>
          </a:p>
          <a:p>
            <a:r>
              <a:rPr lang="en-GB" sz="1600" dirty="0"/>
              <a:t>Gemma Kay</a:t>
            </a:r>
            <a:endParaRPr lang="en-GB" sz="1600" baseline="30000" dirty="0"/>
          </a:p>
          <a:p>
            <a:r>
              <a:rPr lang="en-GB" sz="1600" dirty="0"/>
              <a:t>Martyn Webb</a:t>
            </a:r>
          </a:p>
          <a:p>
            <a:r>
              <a:rPr lang="en-GB" sz="1600" dirty="0"/>
              <a:t>Katie Manley</a:t>
            </a:r>
          </a:p>
          <a:p>
            <a:r>
              <a:rPr lang="en-GB" sz="1600" dirty="0"/>
              <a:t>Helen Curley</a:t>
            </a:r>
          </a:p>
          <a:p>
            <a:r>
              <a:rPr lang="en-GB" sz="1600" dirty="0"/>
              <a:t>Helen Walker</a:t>
            </a:r>
          </a:p>
          <a:p>
            <a:r>
              <a:rPr lang="en-GB" sz="1600" dirty="0"/>
              <a:t>Ravi Kumar</a:t>
            </a:r>
          </a:p>
          <a:p>
            <a:r>
              <a:rPr lang="en-GB" sz="1600" dirty="0"/>
              <a:t>Katarzyna Schmidt</a:t>
            </a:r>
          </a:p>
          <a:p>
            <a:endParaRPr lang="en-GB" sz="1600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D73C4-5D7B-1C1A-F4F6-AB990A7753D5}"/>
              </a:ext>
            </a:extLst>
          </p:cNvPr>
          <p:cNvSpPr txBox="1"/>
          <p:nvPr/>
        </p:nvSpPr>
        <p:spPr>
          <a:xfrm>
            <a:off x="4485530" y="817231"/>
            <a:ext cx="1860494" cy="229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Rosalind A. </a:t>
            </a:r>
            <a:r>
              <a:rPr lang="en-GB" sz="1600" dirty="0" err="1"/>
              <a:t>Eeles</a:t>
            </a:r>
            <a:r>
              <a:rPr lang="en-GB" sz="1600" dirty="0"/>
              <a:t> Andy G. Lynch Charlie E. Massie</a:t>
            </a:r>
          </a:p>
          <a:p>
            <a:r>
              <a:rPr lang="en-GB" sz="1600" dirty="0"/>
              <a:t>Lisa Crossman</a:t>
            </a:r>
            <a:endParaRPr lang="en-GB" sz="1600" baseline="30000" dirty="0"/>
          </a:p>
          <a:p>
            <a:r>
              <a:rPr lang="en-GB" sz="1600" dirty="0"/>
              <a:t>Marcelino Hanna</a:t>
            </a:r>
          </a:p>
          <a:p>
            <a:r>
              <a:rPr lang="en-GB" sz="1600" dirty="0"/>
              <a:t>Mark Rochester</a:t>
            </a:r>
            <a:endParaRPr lang="en-GB" sz="1600" baseline="30000" dirty="0"/>
          </a:p>
          <a:p>
            <a:r>
              <a:rPr lang="en-GB" sz="1600" dirty="0"/>
              <a:t>Robert D. Mills</a:t>
            </a:r>
          </a:p>
          <a:p>
            <a:r>
              <a:rPr lang="en-GB" sz="1600" dirty="0"/>
              <a:t>Richard F. </a:t>
            </a:r>
            <a:r>
              <a:rPr lang="en-GB" sz="1600" dirty="0" err="1"/>
              <a:t>Mithen</a:t>
            </a:r>
            <a:endParaRPr lang="en-GB" sz="1600" baseline="30000" dirty="0"/>
          </a:p>
          <a:p>
            <a:endParaRPr lang="en-GB" sz="1600" baseline="30000" dirty="0"/>
          </a:p>
          <a:p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110625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1C57D0-952F-EB6C-2668-62D16524E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706" y="2243043"/>
            <a:ext cx="8510588" cy="659001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Introduction to microbes and cancer</a:t>
            </a:r>
          </a:p>
        </p:txBody>
      </p:sp>
    </p:spTree>
    <p:extLst>
      <p:ext uri="{BB962C8B-B14F-4D97-AF65-F5344CB8AC3E}">
        <p14:creationId xmlns:p14="http://schemas.microsoft.com/office/powerpoint/2010/main" val="19035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C9FD-022D-EB36-3994-A23CEEAD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Rous Sarcoma Virus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2841B-DA95-ACED-5509-2C0AC7B9FE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4275534" cy="40880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Francis Peyton Rous - 1911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First evidence of infection &amp;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1966 Noble prize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Finally accepted fully through work of Howard Temin and David Baltimore (1970; Noble prize in 1975)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1661B-0818-6645-3E0E-A0F9D5D6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24/09/2024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83635-2DD3-09DE-8306-96192101B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1"/>
          <a:stretch/>
        </p:blipFill>
        <p:spPr>
          <a:xfrm>
            <a:off x="4838297" y="548299"/>
            <a:ext cx="3987988" cy="136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A1296-ED25-5CC4-1F5F-F4FD5C2497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8"/>
          <a:stretch/>
        </p:blipFill>
        <p:spPr>
          <a:xfrm>
            <a:off x="4838298" y="1952414"/>
            <a:ext cx="4030903" cy="2789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A53A6-75A2-B153-8B42-975B157B9189}"/>
              </a:ext>
            </a:extLst>
          </p:cNvPr>
          <p:cNvSpPr txBox="1"/>
          <p:nvPr/>
        </p:nvSpPr>
        <p:spPr>
          <a:xfrm>
            <a:off x="5782326" y="4914765"/>
            <a:ext cx="3361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Fig: Weinberg RA. The Biology of Cancer. 2014 </a:t>
            </a:r>
          </a:p>
        </p:txBody>
      </p:sp>
    </p:spTree>
    <p:extLst>
      <p:ext uri="{BB962C8B-B14F-4D97-AF65-F5344CB8AC3E}">
        <p14:creationId xmlns:p14="http://schemas.microsoft.com/office/powerpoint/2010/main" val="25594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D11BE1-3818-3247-8F49-C6189F36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Pathogens in cancer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0EA69-E08F-E741-8F8F-C7C1A3231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4676978" cy="4088076"/>
          </a:xfrm>
        </p:spPr>
        <p:txBody>
          <a:bodyPr/>
          <a:lstStyle/>
          <a:p>
            <a:r>
              <a:rPr lang="en-US" sz="1800" dirty="0"/>
              <a:t>Estimated 20-40% of cancers have a pathogen association</a:t>
            </a:r>
            <a:endParaRPr lang="en-US" sz="18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aseline="30000" dirty="0"/>
          </a:p>
          <a:p>
            <a:r>
              <a:rPr lang="en-US" sz="1800" dirty="0"/>
              <a:t>Others: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dirty="0"/>
              <a:t>HIV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dirty="0"/>
              <a:t>Merkel Cell Polyomavirus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dirty="0"/>
              <a:t>Numerous bacterial associations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i="1" dirty="0"/>
              <a:t>H. pylori </a:t>
            </a:r>
            <a:r>
              <a:rPr lang="en-US" dirty="0"/>
              <a:t>and bowel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aseline="3000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CC182-E1C2-DF47-ADC1-8207C332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0A45-E975-4B13-A7C4-4BB1E3BD50C0}" type="datetime1">
              <a:rPr lang="en-GB" smtClean="0"/>
              <a:t>24/09/2024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B67B1-7798-F34E-95C2-2FDE700E7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" t="3586" r="44808" b="29031"/>
          <a:stretch/>
        </p:blipFill>
        <p:spPr>
          <a:xfrm>
            <a:off x="4427421" y="657362"/>
            <a:ext cx="4418921" cy="3379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702FCB-91F0-8C4E-873B-3AE05FDB8E15}"/>
              </a:ext>
            </a:extLst>
          </p:cNvPr>
          <p:cNvSpPr txBox="1"/>
          <p:nvPr/>
        </p:nvSpPr>
        <p:spPr>
          <a:xfrm>
            <a:off x="296466" y="4210727"/>
            <a:ext cx="8549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Discovery of new associations has the potential to impact prevention, better stratification, and treatment</a:t>
            </a:r>
          </a:p>
        </p:txBody>
      </p:sp>
    </p:spTree>
    <p:extLst>
      <p:ext uri="{BB962C8B-B14F-4D97-AF65-F5344CB8AC3E}">
        <p14:creationId xmlns:p14="http://schemas.microsoft.com/office/powerpoint/2010/main" val="145034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PV vaccine cuts cervical cancer cases by nearly 90% | Gavi, the Vaccine  Alliance">
            <a:extLst>
              <a:ext uri="{FF2B5EF4-FFF2-40B4-BE49-F238E27FC236}">
                <a16:creationId xmlns:a16="http://schemas.microsoft.com/office/drawing/2014/main" id="{2DED7072-CF72-D029-3115-25EDE766E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0" r="5357"/>
          <a:stretch/>
        </p:blipFill>
        <p:spPr bwMode="auto">
          <a:xfrm>
            <a:off x="21154" y="10"/>
            <a:ext cx="4504038" cy="51450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EBB0B-A566-F841-A945-EE2150358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931" y="78057"/>
            <a:ext cx="8549877" cy="294889"/>
          </a:xfrm>
        </p:spPr>
        <p:txBody>
          <a:bodyPr>
            <a:normAutofit fontScale="90000"/>
          </a:bodyPr>
          <a:lstStyle/>
          <a:p>
            <a:r>
              <a:rPr lang="en-US" dirty="0"/>
              <a:t>HPV Vaccine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51A24-5FD3-A24F-88A6-92A74B5A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359D78-BA79-4341-B1BE-CA29AEF534CC}" type="datetime1">
              <a:rPr lang="en-GB" sz="200" smtClean="0"/>
              <a:pPr>
                <a:lnSpc>
                  <a:spcPct val="90000"/>
                </a:lnSpc>
                <a:spcAft>
                  <a:spcPts val="600"/>
                </a:spcAft>
              </a:pPr>
              <a:t>24/09/2024</a:t>
            </a:fld>
            <a:endParaRPr lang="en-GB" sz="2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291288-61A6-85C5-3938-F842562469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UK implemented a human papillomavirus (HPV) vaccine programme for teenage girls in 2008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Cervical cancer rates reduced by almost 90%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Un-realised potential worldwide due to expense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In Sub-Saharan Africa cervical cancer is the leading cause of cancer death in women.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36918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FD01-34C9-DD4B-969D-2CBBE9A3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6" y="66691"/>
            <a:ext cx="8549877" cy="294889"/>
          </a:xfrm>
        </p:spPr>
        <p:txBody>
          <a:bodyPr/>
          <a:lstStyle/>
          <a:p>
            <a:r>
              <a:rPr lang="en-US" dirty="0"/>
              <a:t>How do Pathogens Cause Cancer?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5E358-CEAE-F043-A1D1-29C7080A6A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61" y="596994"/>
            <a:ext cx="4131845" cy="4548094"/>
          </a:xfrm>
        </p:spPr>
        <p:txBody>
          <a:bodyPr/>
          <a:lstStyle/>
          <a:p>
            <a:r>
              <a:rPr lang="en-US" sz="1400" dirty="0"/>
              <a:t>HPV - Specific mechanisms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Implants DNA inside 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Stops faulty cells killing themselves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E6 oncoprotein inhibits P53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Encourages proliferation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E7 oncoprotein binds to </a:t>
            </a:r>
            <a:r>
              <a:rPr lang="en-US" sz="1200" dirty="0" err="1"/>
              <a:t>Rb</a:t>
            </a:r>
            <a:r>
              <a:rPr lang="en-US" sz="1200" dirty="0"/>
              <a:t> preventing </a:t>
            </a:r>
            <a:r>
              <a:rPr lang="en-US" sz="1200" dirty="0" err="1"/>
              <a:t>tumour</a:t>
            </a:r>
            <a:r>
              <a:rPr lang="en-US" sz="1200" dirty="0"/>
              <a:t> suppression and driving proliferation by activating transcription factors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Infected cells continuously replicate (</a:t>
            </a:r>
            <a:r>
              <a:rPr lang="en-GB" sz="1400" b="0" dirty="0"/>
              <a:t>HPV 16 and 18 can immortalize cell lines </a:t>
            </a:r>
            <a:r>
              <a:rPr lang="en-GB" sz="1400" b="0" i="1" dirty="0"/>
              <a:t>in vitro)</a:t>
            </a:r>
            <a:endParaRPr lang="en-US" sz="1400" b="0" dirty="0"/>
          </a:p>
          <a:p>
            <a:r>
              <a:rPr lang="en-US" sz="1400" i="1" dirty="0"/>
              <a:t>H. Pylori - </a:t>
            </a:r>
            <a:r>
              <a:rPr lang="en-US" sz="1400" dirty="0"/>
              <a:t>More generalized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Inflammation &amp; stress </a:t>
            </a:r>
            <a:r>
              <a:rPr lang="en-US" sz="1400" b="0" dirty="0">
                <a:sym typeface="Wingdings" pitchFamily="2" charset="2"/>
              </a:rPr>
              <a:t> DNA damage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>
                <a:sym typeface="Wingdings" pitchFamily="2" charset="2"/>
              </a:rPr>
              <a:t>Bacterial toxins  excessive cell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Avoidance of immune response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591D8-6B62-3847-A973-83CA6410931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5480050"/>
            <a:ext cx="549275" cy="522288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8C527B-6245-A14A-AA91-7CF2072DF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21"/>
          <a:stretch/>
        </p:blipFill>
        <p:spPr>
          <a:xfrm>
            <a:off x="5354208" y="553156"/>
            <a:ext cx="3240517" cy="3163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296AA-BC6E-1F42-BBE9-5902FD6894D7}"/>
              </a:ext>
            </a:extLst>
          </p:cNvPr>
          <p:cNvSpPr txBox="1"/>
          <p:nvPr/>
        </p:nvSpPr>
        <p:spPr>
          <a:xfrm>
            <a:off x="4107905" y="4553228"/>
            <a:ext cx="5036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Fulbright LE, </a:t>
            </a:r>
            <a:r>
              <a:rPr lang="en-GB" sz="1200" dirty="0" err="1"/>
              <a:t>Ellermann</a:t>
            </a:r>
            <a:r>
              <a:rPr lang="en-GB" sz="1200" dirty="0"/>
              <a:t> M, Arthur JC. The microbiome and the hallmarks of cancer. </a:t>
            </a:r>
            <a:r>
              <a:rPr lang="en-GB" sz="1200" dirty="0" err="1"/>
              <a:t>PLoS</a:t>
            </a:r>
            <a:r>
              <a:rPr lang="en-GB" sz="1200" dirty="0"/>
              <a:t> pathogens. 2017 Sep 21;13(9):e1006480.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7721A5-39A8-E84E-8DDB-4BE1F4C27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0" t="26089" b="49242"/>
          <a:stretch/>
        </p:blipFill>
        <p:spPr>
          <a:xfrm>
            <a:off x="4572000" y="3474525"/>
            <a:ext cx="1312897" cy="800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8266D-591C-A24D-8EBF-CA27A7EDD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0" t="51541" b="23791"/>
          <a:stretch/>
        </p:blipFill>
        <p:spPr>
          <a:xfrm>
            <a:off x="7742203" y="3474525"/>
            <a:ext cx="1312897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4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1C57D0-952F-EB6C-2668-62D16524E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706" y="2243043"/>
            <a:ext cx="8510588" cy="659001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Overview of our research</a:t>
            </a:r>
          </a:p>
        </p:txBody>
      </p:sp>
    </p:spTree>
    <p:extLst>
      <p:ext uri="{BB962C8B-B14F-4D97-AF65-F5344CB8AC3E}">
        <p14:creationId xmlns:p14="http://schemas.microsoft.com/office/powerpoint/2010/main" val="3306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 Template">
  <a:themeElements>
    <a:clrScheme name="UEA">
      <a:dk1>
        <a:sysClr val="windowText" lastClr="000000"/>
      </a:dk1>
      <a:lt1>
        <a:sysClr val="window" lastClr="FFFFFF"/>
      </a:lt1>
      <a:dk2>
        <a:srgbClr val="5A5A5F"/>
      </a:dk2>
      <a:lt2>
        <a:srgbClr val="96969B"/>
      </a:lt2>
      <a:accent1>
        <a:srgbClr val="E1007D"/>
      </a:accent1>
      <a:accent2>
        <a:srgbClr val="82BE28"/>
      </a:accent2>
      <a:accent3>
        <a:srgbClr val="00A0F0"/>
      </a:accent3>
      <a:accent4>
        <a:srgbClr val="F5A064"/>
      </a:accent4>
      <a:accent5>
        <a:srgbClr val="690F8C"/>
      </a:accent5>
      <a:accent6>
        <a:srgbClr val="96969B"/>
      </a:accent6>
      <a:hlink>
        <a:srgbClr val="000000"/>
      </a:hlink>
      <a:folHlink>
        <a:srgbClr val="000000"/>
      </a:folHlink>
    </a:clrScheme>
    <a:fontScheme name="UEA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<a:prstTxWarp prst="textNoShape">
          <a:avLst/>
        </a:prstTxWarp>
        <a:spAutoFit/>
      </a:bodyPr>
      <a:lstStyle>
        <a:defPPr algn="l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50417_UEA_PPTTemplate_16-9_V5.potx" id="{1C95C932-6C9C-48F3-A34B-E12A626B0D7A}" vid="{67D7D9DC-8CBC-4203-81AA-1E8C4B505F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UEA Template</Template>
  <TotalTime>0</TotalTime>
  <Words>1932</Words>
  <Application>Microsoft Macintosh PowerPoint</Application>
  <PresentationFormat>Custom</PresentationFormat>
  <Paragraphs>291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Cambria</vt:lpstr>
      <vt:lpstr>Europa</vt:lpstr>
      <vt:lpstr>Object Sans</vt:lpstr>
      <vt:lpstr>Source Serif Pro</vt:lpstr>
      <vt:lpstr>TimesNewRoman</vt:lpstr>
      <vt:lpstr>Wingdings</vt:lpstr>
      <vt:lpstr>MED Template</vt:lpstr>
      <vt:lpstr> Microbes and cancer: from sequence to consequence? </vt:lpstr>
      <vt:lpstr>Abraham Gihawi</vt:lpstr>
      <vt:lpstr>Outline</vt:lpstr>
      <vt:lpstr>PowerPoint Presentation</vt:lpstr>
      <vt:lpstr>Rous Sarcoma Virus</vt:lpstr>
      <vt:lpstr>Pathogens in cancer</vt:lpstr>
      <vt:lpstr>HPV Vaccine</vt:lpstr>
      <vt:lpstr>How do Pathogens Cause Cancer?</vt:lpstr>
      <vt:lpstr>PowerPoint Presentation</vt:lpstr>
      <vt:lpstr>Whole Genome Sequencing</vt:lpstr>
      <vt:lpstr>PowerPoint Presentation</vt:lpstr>
      <vt:lpstr>PCAWG16 - Pathogens</vt:lpstr>
      <vt:lpstr>PCAWG16 - Results</vt:lpstr>
      <vt:lpstr>PCAWG16 - HPV presence was significantly exclusive with well-known driver mutations in head/neck cancer</vt:lpstr>
      <vt:lpstr>PCAWG16 - The recurrent viral integrations at the TERT promoter were coupled to high telomerase expression uncovering a further mechanism to activate this tumour driving process.  </vt:lpstr>
      <vt:lpstr>PCAWG16 - HPV infection and the APOBEC mutational signatures in head &amp; neck</vt:lpstr>
      <vt:lpstr>Developing SEPATH further through benchmarking studies</vt:lpstr>
      <vt:lpstr>SEPATH benchmark - Bacterial Classification</vt:lpstr>
      <vt:lpstr>SEPATH Benchmark – Testing on real data (PCAWG)</vt:lpstr>
      <vt:lpstr>Genomics England and Contamination</vt:lpstr>
      <vt:lpstr>Prostate Cancer and Bacteria - Background</vt:lpstr>
      <vt:lpstr>Prostate Cancer and Bacteria under the microscope</vt:lpstr>
      <vt:lpstr>Certain Bacteria is Associated with Aggressive PrCa</vt:lpstr>
      <vt:lpstr>PanProstate Cancer Group</vt:lpstr>
      <vt:lpstr>PPCG Microbiome Result Summary</vt:lpstr>
      <vt:lpstr>PPCG – Overall Structure</vt:lpstr>
      <vt:lpstr>Microbiome is closer in paired primary and metastatic samples</vt:lpstr>
      <vt:lpstr>Validating Previous Findings</vt:lpstr>
      <vt:lpstr>Conclusion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2015-06-11T15:20:12Z</dcterms:created>
  <dcterms:modified xsi:type="dcterms:W3CDTF">2024-09-24T18:39:07Z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7608766</vt:lpwstr>
  </property>
  <property fmtid="{D5CDD505-2E9C-101B-9397-08002B2CF9AE}" pid="3" name="NXPowerLiteSettings">
    <vt:lpwstr>A74006B004C800</vt:lpwstr>
  </property>
  <property fmtid="{D5CDD505-2E9C-101B-9397-08002B2CF9AE}" pid="4" name="NXPowerLiteVersion">
    <vt:lpwstr>D6.0.7</vt:lpwstr>
  </property>
  <property fmtid="{D5CDD505-2E9C-101B-9397-08002B2CF9AE}" pid="5" name="_NewReviewCycle">
    <vt:lpwstr/>
  </property>
</Properties>
</file>